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4F70B1FA-E66C-417D-950A-C8CA7450E0FD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35400" cy="47991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27760" cy="399708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35400" cy="47991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27760" cy="3997080"/>
          </a:xfrm>
          <a:prstGeom prst="rect">
            <a:avLst/>
          </a:prstGeom>
          <a:ln w="0"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hyperlink" Target="https://pocosdecaldas.mg.gov.br/filazero/" TargetMode="External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63;p14"/>
          <p:cNvGrpSpPr/>
          <p:nvPr/>
        </p:nvGrpSpPr>
        <p:grpSpPr>
          <a:xfrm>
            <a:off x="360" y="2304000"/>
            <a:ext cx="10067400" cy="8497440"/>
            <a:chOff x="360" y="2304000"/>
            <a:chExt cx="10067400" cy="8497440"/>
          </a:xfrm>
        </p:grpSpPr>
        <p:sp>
          <p:nvSpPr>
            <p:cNvPr id="159" name="Google Shape;64;p14"/>
            <p:cNvSpPr/>
            <p:nvPr/>
          </p:nvSpPr>
          <p:spPr>
            <a:xfrm>
              <a:off x="360" y="2467440"/>
              <a:ext cx="10067040" cy="50806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Google Shape;65;p14"/>
            <p:cNvSpPr/>
            <p:nvPr/>
          </p:nvSpPr>
          <p:spPr>
            <a:xfrm>
              <a:off x="360" y="2304000"/>
              <a:ext cx="10067400" cy="8497440"/>
            </a:xfrm>
            <a:custGeom>
              <a:avLst/>
              <a:gdLst/>
              <a:ahLst/>
              <a:rect l="l" t="t" r="r" b="b"/>
              <a:pathLst>
                <a:path w="28001" h="23637">
                  <a:moveTo>
                    <a:pt x="0" y="0"/>
                  </a:moveTo>
                  <a:cubicBezTo>
                    <a:pt x="13800" y="23636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61" name="Google Shape;66;p14" descr=""/>
          <p:cNvPicPr/>
          <p:nvPr/>
        </p:nvPicPr>
        <p:blipFill>
          <a:blip r:embed="rId1"/>
          <a:stretch/>
        </p:blipFill>
        <p:spPr>
          <a:xfrm>
            <a:off x="495720" y="432000"/>
            <a:ext cx="1363680" cy="1554480"/>
          </a:xfrm>
          <a:prstGeom prst="rect">
            <a:avLst/>
          </a:prstGeom>
          <a:ln w="0">
            <a:noFill/>
          </a:ln>
        </p:spPr>
      </p:pic>
      <p:pic>
        <p:nvPicPr>
          <p:cNvPr id="162" name="Google Shape;67;p14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7703280" y="737280"/>
            <a:ext cx="2093040" cy="906480"/>
          </a:xfrm>
          <a:prstGeom prst="rect">
            <a:avLst/>
          </a:prstGeom>
          <a:ln w="0">
            <a:noFill/>
          </a:ln>
        </p:spPr>
      </p:pic>
      <p:sp>
        <p:nvSpPr>
          <p:cNvPr id="163" name="Google Shape;68;p14"/>
          <p:cNvSpPr/>
          <p:nvPr/>
        </p:nvSpPr>
        <p:spPr>
          <a:xfrm>
            <a:off x="1943640" y="1913040"/>
            <a:ext cx="6323400" cy="41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6000" spc="-1" strike="noStrike">
                <a:solidFill>
                  <a:srgbClr val="000000"/>
                </a:solidFill>
                <a:latin typeface="Arial"/>
                <a:ea typeface="Arial"/>
              </a:rPr>
              <a:t>Relatório do </a:t>
            </a:r>
            <a:endParaRPr b="0" lang="pt-BR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6000" spc="-1" strike="noStrike">
                <a:solidFill>
                  <a:srgbClr val="000000"/>
                </a:solidFill>
                <a:latin typeface="Arial"/>
                <a:ea typeface="Arial"/>
              </a:rPr>
              <a:t>3º Quadrimestre 2023</a:t>
            </a:r>
            <a:r>
              <a:rPr b="1" lang="pt-BR" sz="5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pt-BR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99"/>
              </a:spcBef>
              <a:buNone/>
              <a:tabLst>
                <a:tab algn="l" pos="0"/>
              </a:tabLst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Setembro, outubro, novembro e dezembro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99"/>
              </a:spcBef>
              <a:buNone/>
              <a:tabLst>
                <a:tab algn="l" pos="0"/>
              </a:tabLst>
            </a:pPr>
            <a:endParaRPr b="0" lang="pt-BR" sz="2600" spc="-1" strike="noStrike">
              <a:latin typeface="Arial"/>
            </a:endParaRPr>
          </a:p>
        </p:txBody>
      </p:sp>
      <p:sp>
        <p:nvSpPr>
          <p:cNvPr id="164" name="Google Shape;69;p14"/>
          <p:cNvSpPr/>
          <p:nvPr/>
        </p:nvSpPr>
        <p:spPr>
          <a:xfrm>
            <a:off x="-71640" y="6229800"/>
            <a:ext cx="10211040" cy="12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ffffff"/>
                </a:solidFill>
                <a:latin typeface="Arial"/>
                <a:ea typeface="Arial"/>
              </a:rPr>
              <a:t>Em atendimento à legislação do Sistema Único de Saúde/SUS - LC 141/2012. 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ffffff"/>
                </a:solidFill>
                <a:latin typeface="Arial"/>
                <a:ea typeface="Arial"/>
              </a:rPr>
              <a:t>Lei de Responsabilidade Fiscal LRF 101/2000 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ffffff"/>
                </a:solidFill>
                <a:latin typeface="Arial"/>
                <a:ea typeface="Arial"/>
              </a:rPr>
              <a:t>Apresentação desenvolvida pelo Controle e Avaliação 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ffffff"/>
                </a:solidFill>
                <a:latin typeface="Arial"/>
                <a:ea typeface="Arial"/>
              </a:rPr>
              <a:t>Thiago de Paula Mariano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ffffff"/>
                </a:solidFill>
                <a:latin typeface="Arial"/>
                <a:ea typeface="Arial"/>
              </a:rPr>
              <a:t>SECRETÁRIO DE SAÚDE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65" name="Google Shape;70;p14"/>
          <p:cNvSpPr/>
          <p:nvPr/>
        </p:nvSpPr>
        <p:spPr>
          <a:xfrm>
            <a:off x="891720" y="629280"/>
            <a:ext cx="7907040" cy="87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PREFEITURA MUNICIPAL DE POÇOS DE CALDAS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99"/>
              </a:spcBef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SECRETARIA MUNICIPAL DE SAÚDE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167;p23" descr=""/>
          <p:cNvPicPr/>
          <p:nvPr/>
        </p:nvPicPr>
        <p:blipFill>
          <a:blip r:embed="rId1"/>
          <a:stretch/>
        </p:blipFill>
        <p:spPr>
          <a:xfrm>
            <a:off x="397080" y="184680"/>
            <a:ext cx="1355760" cy="1356840"/>
          </a:xfrm>
          <a:prstGeom prst="rect">
            <a:avLst/>
          </a:prstGeom>
          <a:ln w="0">
            <a:noFill/>
          </a:ln>
        </p:spPr>
      </p:pic>
      <p:pic>
        <p:nvPicPr>
          <p:cNvPr id="227" name="Google Shape;168;p23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8398800" y="482040"/>
            <a:ext cx="1509120" cy="762480"/>
          </a:xfrm>
          <a:prstGeom prst="rect">
            <a:avLst/>
          </a:prstGeom>
          <a:ln w="0">
            <a:noFill/>
          </a:ln>
        </p:spPr>
      </p:pic>
      <p:grpSp>
        <p:nvGrpSpPr>
          <p:cNvPr id="228" name="Google Shape;169;p23"/>
          <p:cNvGrpSpPr/>
          <p:nvPr/>
        </p:nvGrpSpPr>
        <p:grpSpPr>
          <a:xfrm>
            <a:off x="0" y="6419520"/>
            <a:ext cx="10067400" cy="1860120"/>
            <a:chOff x="0" y="6419520"/>
            <a:chExt cx="10067400" cy="1860120"/>
          </a:xfrm>
        </p:grpSpPr>
        <p:sp>
          <p:nvSpPr>
            <p:cNvPr id="229" name="Google Shape;170;p23"/>
            <p:cNvSpPr/>
            <p:nvPr/>
          </p:nvSpPr>
          <p:spPr>
            <a:xfrm>
              <a:off x="0" y="645552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Google Shape;171;p23"/>
            <p:cNvSpPr/>
            <p:nvPr/>
          </p:nvSpPr>
          <p:spPr>
            <a:xfrm>
              <a:off x="0" y="641952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1" name="Google Shape;172;p23"/>
          <p:cNvSpPr/>
          <p:nvPr/>
        </p:nvSpPr>
        <p:spPr>
          <a:xfrm>
            <a:off x="1990080" y="655920"/>
            <a:ext cx="6334200" cy="4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SERVIÇO DE ATENÇÃO DOMICILIAR/SAD</a:t>
            </a:r>
            <a:endParaRPr b="0" lang="pt-BR" sz="2400" spc="-1" strike="noStrike">
              <a:latin typeface="Arial"/>
            </a:endParaRPr>
          </a:p>
        </p:txBody>
      </p:sp>
      <p:graphicFrame>
        <p:nvGraphicFramePr>
          <p:cNvPr id="232" name="Google Shape;173;p23"/>
          <p:cNvGraphicFramePr/>
          <p:nvPr/>
        </p:nvGraphicFramePr>
        <p:xfrm>
          <a:off x="691200" y="1440000"/>
          <a:ext cx="8848440" cy="5230800"/>
        </p:xfrm>
        <a:graphic>
          <a:graphicData uri="http://schemas.openxmlformats.org/drawingml/2006/table">
            <a:tbl>
              <a:tblPr/>
              <a:tblGrid>
                <a:gridCol w="5108400"/>
                <a:gridCol w="3740400"/>
              </a:tblGrid>
              <a:tr h="613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ATIVIDADES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QUANTIDADE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943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Visitas Domiciliares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943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 domiciliares                                             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15.002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05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Consulta/Atendimento médico, de enfermagem e assistência social e Atendimento equipe de apoio (Fonoaudióloga, Fisioterapeuta e Nutricionista,Psicologia)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4.242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224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Busca ativa de pacientes (Hospital Santa Lúcia, Hospital Santa Casa, UPA, Hospital Municipal Margarita Morales)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89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178;p24" descr=""/>
          <p:cNvPicPr/>
          <p:nvPr/>
        </p:nvPicPr>
        <p:blipFill>
          <a:blip r:embed="rId1"/>
          <a:stretch/>
        </p:blipFill>
        <p:spPr>
          <a:xfrm>
            <a:off x="503640" y="574920"/>
            <a:ext cx="1355760" cy="1356840"/>
          </a:xfrm>
          <a:prstGeom prst="rect">
            <a:avLst/>
          </a:prstGeom>
          <a:ln w="0">
            <a:noFill/>
          </a:ln>
        </p:spPr>
      </p:pic>
      <p:pic>
        <p:nvPicPr>
          <p:cNvPr id="234" name="Google Shape;179;p24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8413920" y="936000"/>
            <a:ext cx="1509120" cy="762480"/>
          </a:xfrm>
          <a:prstGeom prst="rect">
            <a:avLst/>
          </a:prstGeom>
          <a:ln w="0">
            <a:noFill/>
          </a:ln>
        </p:spPr>
      </p:pic>
      <p:grpSp>
        <p:nvGrpSpPr>
          <p:cNvPr id="235" name="Google Shape;180;p24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236" name="Google Shape;181;p24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Google Shape;182;p24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8" name="Google Shape;183;p24"/>
          <p:cNvSpPr/>
          <p:nvPr/>
        </p:nvSpPr>
        <p:spPr>
          <a:xfrm>
            <a:off x="1871640" y="877320"/>
            <a:ext cx="664056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SERVIÇO DE ATENDIMENTO DE URGÊNCIA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E EMERGÊNCIA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39" name="Google Shape;184;p24"/>
          <p:cNvSpPr/>
          <p:nvPr/>
        </p:nvSpPr>
        <p:spPr>
          <a:xfrm>
            <a:off x="1475640" y="1800000"/>
            <a:ext cx="7115400" cy="56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UPA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- FORAM REALIZADOS 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75.403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ATENDIMENTOS, sendo:</a:t>
            </a:r>
            <a:endParaRPr b="0" lang="pt-BR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52.188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adultos atendidos;</a:t>
            </a:r>
            <a:endParaRPr b="0" lang="pt-BR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10.454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crianças atendidas;</a:t>
            </a:r>
            <a:endParaRPr b="0" lang="pt-BR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0 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pacientes atendidos no Ambulatório de Síndrome Gripal;</a:t>
            </a:r>
            <a:endParaRPr b="0" lang="pt-BR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445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pacientes atendidos na Sala Vermelha;</a:t>
            </a:r>
            <a:endParaRPr b="0" lang="pt-BR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11.458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exames de raio-x realizados;</a:t>
            </a:r>
            <a:endParaRPr b="0" lang="pt-BR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858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ultrassons realizados;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HOSPITAL MUNICIPAL MARGARITA MORALES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– 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FORAM REALIZADOS 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34.904 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ATENDIMENTOS, sendo:</a:t>
            </a:r>
            <a:endParaRPr b="0" lang="pt-BR" sz="1800" spc="-1" strike="noStrike">
              <a:latin typeface="Arial"/>
            </a:endParaRPr>
          </a:p>
          <a:p>
            <a:pPr marL="457200" indent="-28008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20.251 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adultos atendidos;</a:t>
            </a:r>
            <a:endParaRPr b="0" lang="pt-BR" sz="1800" spc="-1" strike="noStrike">
              <a:latin typeface="Arial"/>
            </a:endParaRPr>
          </a:p>
          <a:p>
            <a:pPr marL="457200" indent="-28008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7519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crianças atendidas;</a:t>
            </a:r>
            <a:endParaRPr b="0" lang="pt-BR" sz="1800" spc="-1" strike="noStrike">
              <a:latin typeface="Arial"/>
            </a:endParaRPr>
          </a:p>
          <a:p>
            <a:pPr marL="457200" indent="-28008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452 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ambulatório síndrome gripal;</a:t>
            </a:r>
            <a:endParaRPr b="0" lang="pt-BR" sz="1800" spc="-1" strike="noStrike">
              <a:latin typeface="Arial"/>
            </a:endParaRPr>
          </a:p>
          <a:p>
            <a:pPr marL="457200" indent="-28008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6682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Raio-x realizados.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189;p25" descr=""/>
          <p:cNvPicPr/>
          <p:nvPr/>
        </p:nvPicPr>
        <p:blipFill>
          <a:blip r:embed="rId1"/>
          <a:stretch/>
        </p:blipFill>
        <p:spPr>
          <a:xfrm>
            <a:off x="503640" y="574920"/>
            <a:ext cx="1355760" cy="1356840"/>
          </a:xfrm>
          <a:prstGeom prst="rect">
            <a:avLst/>
          </a:prstGeom>
          <a:ln w="0">
            <a:noFill/>
          </a:ln>
        </p:spPr>
      </p:pic>
      <p:pic>
        <p:nvPicPr>
          <p:cNvPr id="241" name="Google Shape;190;p25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8413920" y="936000"/>
            <a:ext cx="1509120" cy="762480"/>
          </a:xfrm>
          <a:prstGeom prst="rect">
            <a:avLst/>
          </a:prstGeom>
          <a:ln w="0">
            <a:noFill/>
          </a:ln>
        </p:spPr>
      </p:pic>
      <p:grpSp>
        <p:nvGrpSpPr>
          <p:cNvPr id="242" name="Google Shape;191;p25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243" name="Google Shape;192;p25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Google Shape;193;p25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5" name="Google Shape;194;p25"/>
          <p:cNvSpPr/>
          <p:nvPr/>
        </p:nvSpPr>
        <p:spPr>
          <a:xfrm>
            <a:off x="1609200" y="817920"/>
            <a:ext cx="7138800" cy="11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CENTRO DE ATENDIMENTO ESPECIALIZADO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DA SAÚDE DA MULHER 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</p:txBody>
      </p:sp>
      <p:graphicFrame>
        <p:nvGraphicFramePr>
          <p:cNvPr id="246" name="Google Shape;195;p25"/>
          <p:cNvGraphicFramePr/>
          <p:nvPr/>
        </p:nvGraphicFramePr>
        <p:xfrm>
          <a:off x="807120" y="1823040"/>
          <a:ext cx="8942760" cy="5001120"/>
        </p:xfrm>
        <a:graphic>
          <a:graphicData uri="http://schemas.openxmlformats.org/drawingml/2006/table">
            <a:tbl>
              <a:tblPr/>
              <a:tblGrid>
                <a:gridCol w="5162760"/>
                <a:gridCol w="3780360"/>
              </a:tblGrid>
              <a:tr h="5634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ATIVIDADES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QUANTIDADE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965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Consultas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(Mastologia, Ginecologia, Climatério,</a:t>
                      </a:r>
                      <a:endParaRPr b="0" lang="pt-BR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Infertilidade, Obstetrícia, Pediatria, Psicologia, Nutrição, Endocrinologia)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1.924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Inserção de DIU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48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559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Pré-natal de risco habitual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849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468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Acupuntura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487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Triagem Neonatal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527400"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Encaminhamentos CACON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17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821520"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Exames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(Citologias, PAAF, CAF, Core Biopsy, Biópsias de Colo/Vulva)</a:t>
                      </a:r>
                      <a:endParaRPr b="0" lang="pt-BR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Cirurgias de Mama e Pequenas Cirurgias Ginecológicas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72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00;p26" descr=""/>
          <p:cNvPicPr/>
          <p:nvPr/>
        </p:nvPicPr>
        <p:blipFill>
          <a:blip r:embed="rId1"/>
          <a:stretch/>
        </p:blipFill>
        <p:spPr>
          <a:xfrm>
            <a:off x="503640" y="574920"/>
            <a:ext cx="1355760" cy="1356840"/>
          </a:xfrm>
          <a:prstGeom prst="rect">
            <a:avLst/>
          </a:prstGeom>
          <a:ln w="0">
            <a:noFill/>
          </a:ln>
        </p:spPr>
      </p:pic>
      <p:pic>
        <p:nvPicPr>
          <p:cNvPr id="248" name="Google Shape;201;p26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8413920" y="936000"/>
            <a:ext cx="1509120" cy="762480"/>
          </a:xfrm>
          <a:prstGeom prst="rect">
            <a:avLst/>
          </a:prstGeom>
          <a:ln w="0">
            <a:noFill/>
          </a:ln>
        </p:spPr>
      </p:pic>
      <p:grpSp>
        <p:nvGrpSpPr>
          <p:cNvPr id="249" name="Google Shape;202;p26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250" name="Google Shape;203;p26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Google Shape;204;p26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2" name="Google Shape;205;p26"/>
          <p:cNvSpPr/>
          <p:nvPr/>
        </p:nvSpPr>
        <p:spPr>
          <a:xfrm>
            <a:off x="1804680" y="1001880"/>
            <a:ext cx="6458040" cy="69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CENTRO DE REFERÊNCIA EM CUIDADOS</a:t>
            </a:r>
            <a:endParaRPr b="0" lang="pt-BR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TRANSESPECÍFICOS – AMBULATÓRIO TRANS </a:t>
            </a:r>
            <a:endParaRPr b="0" lang="pt-BR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</p:txBody>
      </p:sp>
      <p:sp>
        <p:nvSpPr>
          <p:cNvPr id="253" name="Google Shape;206;p26"/>
          <p:cNvSpPr/>
          <p:nvPr/>
        </p:nvSpPr>
        <p:spPr>
          <a:xfrm>
            <a:off x="875880" y="2037960"/>
            <a:ext cx="8483040" cy="48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57200" indent="-35568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REALIZADOS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1.194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ATENDIMENTOS, DESTES: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186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consultas;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130</a:t>
            </a:r>
            <a:r>
              <a:rPr b="0" lang="pt-BR" sz="2000" spc="-1" strike="noStrike">
                <a:solidFill>
                  <a:srgbClr val="000000"/>
                </a:solidFill>
                <a:latin typeface="Arial Black"/>
                <a:ea typeface="Arial"/>
              </a:rPr>
              <a:t>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atendimentos com a equipe de enfermagem;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21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busca ativa por pacientes;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procedimentos ambulatoriais;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560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atendimentos realizados via telefone e whatsapp.</a:t>
            </a:r>
            <a:endParaRPr b="0" lang="pt-BR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200" indent="-3556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ATIVIDADES: 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11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reuniões realizadas com a equipe e grupo de pacientes;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8 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matriciamento;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0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visitas técnicas realizadas por acadêmicos de Faculdades e seus Representantes – Coletivos LGBT+;</a:t>
            </a:r>
            <a:endParaRPr b="0" lang="pt-BR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11;p27"/>
          <p:cNvGrpSpPr/>
          <p:nvPr/>
        </p:nvGrpSpPr>
        <p:grpSpPr>
          <a:xfrm>
            <a:off x="360" y="6439680"/>
            <a:ext cx="10067400" cy="1860120"/>
            <a:chOff x="360" y="6439680"/>
            <a:chExt cx="10067400" cy="1860120"/>
          </a:xfrm>
        </p:grpSpPr>
        <p:sp>
          <p:nvSpPr>
            <p:cNvPr id="255" name="Google Shape;212;p27"/>
            <p:cNvSpPr/>
            <p:nvPr/>
          </p:nvSpPr>
          <p:spPr>
            <a:xfrm>
              <a:off x="360" y="6475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Google Shape;213;p27"/>
            <p:cNvSpPr/>
            <p:nvPr/>
          </p:nvSpPr>
          <p:spPr>
            <a:xfrm>
              <a:off x="360" y="6439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7" name="Google Shape;214;p27"/>
          <p:cNvSpPr/>
          <p:nvPr/>
        </p:nvSpPr>
        <p:spPr>
          <a:xfrm>
            <a:off x="1463760" y="655200"/>
            <a:ext cx="6683400" cy="11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Atendimentos dos Hospitais 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Conveniados com o SUS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258" name="Google Shape;215;p27" descr=""/>
          <p:cNvPicPr/>
          <p:nvPr/>
        </p:nvPicPr>
        <p:blipFill>
          <a:blip r:embed="rId1"/>
          <a:stretch/>
        </p:blipFill>
        <p:spPr>
          <a:xfrm>
            <a:off x="438840" y="496080"/>
            <a:ext cx="1283400" cy="1284120"/>
          </a:xfrm>
          <a:prstGeom prst="rect">
            <a:avLst/>
          </a:prstGeom>
          <a:ln w="0">
            <a:noFill/>
          </a:ln>
        </p:spPr>
      </p:pic>
      <p:pic>
        <p:nvPicPr>
          <p:cNvPr id="259" name="Google Shape;216;p27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7937280" y="655200"/>
            <a:ext cx="1685520" cy="852120"/>
          </a:xfrm>
          <a:prstGeom prst="rect">
            <a:avLst/>
          </a:prstGeom>
          <a:ln w="0">
            <a:noFill/>
          </a:ln>
        </p:spPr>
      </p:pic>
      <p:sp>
        <p:nvSpPr>
          <p:cNvPr id="260" name="Google Shape;217;p27"/>
          <p:cNvSpPr/>
          <p:nvPr/>
        </p:nvSpPr>
        <p:spPr>
          <a:xfrm>
            <a:off x="1079640" y="2266920"/>
            <a:ext cx="8051040" cy="427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Santa Casa</a:t>
            </a:r>
            <a:endParaRPr b="0" lang="pt-B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Noto Sans Symbols"/>
              <a:buChar char="∙"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Internações – 3.586</a:t>
            </a:r>
            <a:endParaRPr b="0" lang="pt-B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Noto Sans Symbols"/>
              <a:buChar char="∙"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Produção Ambulatorial – R$ 8.443.721,04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Santa Lúcia</a:t>
            </a:r>
            <a:endParaRPr b="0" lang="pt-B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Noto Sans Symbols"/>
              <a:buChar char="∙"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Internações – 1.312 </a:t>
            </a:r>
            <a:endParaRPr b="0" lang="pt-B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Noto Sans Symbols"/>
              <a:buChar char="∙"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Produção Ambulatorial – R$ 7.145.582,83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22;p28"/>
          <p:cNvSpPr/>
          <p:nvPr/>
        </p:nvSpPr>
        <p:spPr>
          <a:xfrm>
            <a:off x="935640" y="317520"/>
            <a:ext cx="7785720" cy="13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Arial"/>
              </a:rPr>
              <a:t>Vigilância em Saúde</a:t>
            </a:r>
            <a:endParaRPr b="0" lang="pt-BR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  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Vigilância Epidemiológica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262" name="Google Shape;223;p28"/>
          <p:cNvGrpSpPr/>
          <p:nvPr/>
        </p:nvGrpSpPr>
        <p:grpSpPr>
          <a:xfrm>
            <a:off x="360" y="6439680"/>
            <a:ext cx="10067400" cy="1860120"/>
            <a:chOff x="360" y="6439680"/>
            <a:chExt cx="10067400" cy="1860120"/>
          </a:xfrm>
        </p:grpSpPr>
        <p:sp>
          <p:nvSpPr>
            <p:cNvPr id="263" name="Google Shape;224;p28"/>
            <p:cNvSpPr/>
            <p:nvPr/>
          </p:nvSpPr>
          <p:spPr>
            <a:xfrm>
              <a:off x="360" y="6475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Google Shape;225;p28"/>
            <p:cNvSpPr/>
            <p:nvPr/>
          </p:nvSpPr>
          <p:spPr>
            <a:xfrm>
              <a:off x="360" y="6439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65" name="Google Shape;226;p28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487000" y="559080"/>
            <a:ext cx="1085040" cy="546480"/>
          </a:xfrm>
          <a:prstGeom prst="rect">
            <a:avLst/>
          </a:prstGeom>
          <a:ln w="0">
            <a:noFill/>
          </a:ln>
        </p:spPr>
      </p:pic>
      <p:pic>
        <p:nvPicPr>
          <p:cNvPr id="266" name="Google Shape;227;p28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211400" cy="1212120"/>
          </a:xfrm>
          <a:prstGeom prst="rect">
            <a:avLst/>
          </a:prstGeom>
          <a:ln w="0">
            <a:noFill/>
          </a:ln>
        </p:spPr>
      </p:pic>
      <p:sp>
        <p:nvSpPr>
          <p:cNvPr id="267" name="Google Shape;228;p28"/>
          <p:cNvSpPr/>
          <p:nvPr/>
        </p:nvSpPr>
        <p:spPr>
          <a:xfrm>
            <a:off x="143640" y="5400000"/>
            <a:ext cx="9491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68" name="Google Shape;229;p28"/>
          <p:cNvSpPr/>
          <p:nvPr/>
        </p:nvSpPr>
        <p:spPr>
          <a:xfrm>
            <a:off x="935640" y="3312000"/>
            <a:ext cx="226440" cy="3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69" name="Google Shape;230;p28"/>
          <p:cNvSpPr/>
          <p:nvPr/>
        </p:nvSpPr>
        <p:spPr>
          <a:xfrm>
            <a:off x="602640" y="1793160"/>
            <a:ext cx="9104400" cy="57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03400">
              <a:lnSpc>
                <a:spcPct val="150000"/>
              </a:lnSpc>
              <a:buClr>
                <a:srgbClr val="000000"/>
              </a:buClr>
              <a:buFont typeface="Noto Sans Symbols"/>
              <a:buChar char="●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SINAN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(Sistema de Informação de Agravo de Notificação): 971 agravos notificados e acompanhados por esta vigilância.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 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SIM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(Sistema de Mortalidade): Ocorreram 581 óbitos no município dos quais:    465 são residentes, 09 fetais, 01 infantis, 13 mulher em idade fértil ,83 com       causa indeterminada.</a:t>
            </a:r>
            <a:endParaRPr b="0" lang="pt-BR" sz="2000" spc="-1" strike="noStrike">
              <a:latin typeface="Arial"/>
            </a:endParaRPr>
          </a:p>
          <a:p>
            <a:pPr marL="216000" indent="-203400">
              <a:lnSpc>
                <a:spcPct val="150000"/>
              </a:lnSpc>
              <a:buClr>
                <a:srgbClr val="000000"/>
              </a:buClr>
              <a:buFont typeface="Noto Sans Symbols"/>
              <a:buChar char="●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MDDA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(Monitoramento das doenças diarreicas agudas): 3.609 casos notificados através das unidades sentinelas para o monitoramento.</a:t>
            </a:r>
            <a:endParaRPr b="0" lang="pt-BR" sz="2000" spc="-1" strike="noStrike">
              <a:latin typeface="Arial"/>
            </a:endParaRPr>
          </a:p>
          <a:p>
            <a:pPr marL="216000" indent="-203400">
              <a:lnSpc>
                <a:spcPct val="150000"/>
              </a:lnSpc>
              <a:buClr>
                <a:srgbClr val="000000"/>
              </a:buClr>
              <a:buFont typeface="Noto Sans Symbols"/>
              <a:buChar char="●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RCBP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(Registro de Câncer de Base Populacional): Não houve coleta de dados, somente atualização do sistema.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70" name="Google Shape;231;p28"/>
          <p:cNvSpPr/>
          <p:nvPr/>
        </p:nvSpPr>
        <p:spPr>
          <a:xfrm>
            <a:off x="4957560" y="3619080"/>
            <a:ext cx="226440" cy="33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36;p29"/>
          <p:cNvSpPr/>
          <p:nvPr/>
        </p:nvSpPr>
        <p:spPr>
          <a:xfrm>
            <a:off x="-637560" y="386640"/>
            <a:ext cx="9419040" cy="89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Arial"/>
              </a:rPr>
              <a:t>         </a:t>
            </a: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Arial"/>
              </a:rPr>
              <a:t>Vigilância em Saúde</a:t>
            </a:r>
            <a:endParaRPr b="0" lang="pt-BR" sz="4800" spc="-1" strike="noStrike">
              <a:latin typeface="Arial"/>
            </a:endParaRPr>
          </a:p>
        </p:txBody>
      </p:sp>
      <p:grpSp>
        <p:nvGrpSpPr>
          <p:cNvPr id="272" name="Google Shape;237;p29"/>
          <p:cNvGrpSpPr/>
          <p:nvPr/>
        </p:nvGrpSpPr>
        <p:grpSpPr>
          <a:xfrm>
            <a:off x="360" y="6439680"/>
            <a:ext cx="10067400" cy="1860120"/>
            <a:chOff x="360" y="6439680"/>
            <a:chExt cx="10067400" cy="1860120"/>
          </a:xfrm>
        </p:grpSpPr>
        <p:sp>
          <p:nvSpPr>
            <p:cNvPr id="273" name="Google Shape;238;p29"/>
            <p:cNvSpPr/>
            <p:nvPr/>
          </p:nvSpPr>
          <p:spPr>
            <a:xfrm>
              <a:off x="360" y="6475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Google Shape;239;p29"/>
            <p:cNvSpPr/>
            <p:nvPr/>
          </p:nvSpPr>
          <p:spPr>
            <a:xfrm>
              <a:off x="360" y="6439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5" name="Google Shape;240;p29"/>
          <p:cNvSpPr/>
          <p:nvPr/>
        </p:nvSpPr>
        <p:spPr>
          <a:xfrm>
            <a:off x="71640" y="972000"/>
            <a:ext cx="4667400" cy="49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276" name="Google Shape;241;p29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220240" y="319320"/>
            <a:ext cx="1488600" cy="752040"/>
          </a:xfrm>
          <a:prstGeom prst="rect">
            <a:avLst/>
          </a:prstGeom>
          <a:ln w="0">
            <a:noFill/>
          </a:ln>
        </p:spPr>
      </p:pic>
      <p:pic>
        <p:nvPicPr>
          <p:cNvPr id="277" name="Google Shape;242;p29" descr=""/>
          <p:cNvPicPr/>
          <p:nvPr/>
        </p:nvPicPr>
        <p:blipFill>
          <a:blip r:embed="rId2"/>
          <a:stretch/>
        </p:blipFill>
        <p:spPr>
          <a:xfrm>
            <a:off x="242280" y="155160"/>
            <a:ext cx="1211400" cy="1212120"/>
          </a:xfrm>
          <a:prstGeom prst="rect">
            <a:avLst/>
          </a:prstGeom>
          <a:ln w="0">
            <a:noFill/>
          </a:ln>
        </p:spPr>
      </p:pic>
      <p:sp>
        <p:nvSpPr>
          <p:cNvPr id="278" name="Google Shape;243;p29"/>
          <p:cNvSpPr/>
          <p:nvPr/>
        </p:nvSpPr>
        <p:spPr>
          <a:xfrm>
            <a:off x="143640" y="5400000"/>
            <a:ext cx="9491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79" name="Google Shape;244;p29"/>
          <p:cNvSpPr/>
          <p:nvPr/>
        </p:nvSpPr>
        <p:spPr>
          <a:xfrm>
            <a:off x="935640" y="3312000"/>
            <a:ext cx="226440" cy="3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80" name="Google Shape;245;p29"/>
          <p:cNvSpPr/>
          <p:nvPr/>
        </p:nvSpPr>
        <p:spPr>
          <a:xfrm>
            <a:off x="647640" y="1512000"/>
            <a:ext cx="8483040" cy="56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457200" indent="-16452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Vigilância Sanitária:</a:t>
            </a:r>
            <a:endParaRPr b="0" lang="pt-BR" sz="2800" spc="-1" strike="noStrike">
              <a:latin typeface="Arial"/>
            </a:endParaRPr>
          </a:p>
          <a:p>
            <a:pPr marL="216000" indent="-1476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1476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1476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Realizadas </a:t>
            </a: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400 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inspeções sanitárias em estabelecimentos de saúde, higiene e alimentos;</a:t>
            </a:r>
            <a:endParaRPr b="0" lang="pt-BR" sz="2200" spc="-1" strike="noStrike">
              <a:latin typeface="Arial"/>
            </a:endParaRPr>
          </a:p>
          <a:p>
            <a:pPr marL="216000" indent="-1530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marL="216000" indent="-1530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Liberados </a:t>
            </a: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134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 alvarás sanitários;</a:t>
            </a:r>
            <a:endParaRPr b="0" lang="pt-BR" sz="2200" spc="-1" strike="noStrike">
              <a:latin typeface="Arial"/>
            </a:endParaRPr>
          </a:p>
          <a:p>
            <a:pPr marL="216000" indent="-1530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marL="216000" indent="-1530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marL="216000" indent="-1530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marL="216000" indent="-1530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marL="216000" indent="-1530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marL="216000" indent="-1530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50;p30"/>
          <p:cNvSpPr/>
          <p:nvPr/>
        </p:nvSpPr>
        <p:spPr>
          <a:xfrm>
            <a:off x="-512640" y="386640"/>
            <a:ext cx="9419040" cy="89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Arial"/>
              </a:rPr>
              <a:t>         </a:t>
            </a: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Arial"/>
              </a:rPr>
              <a:t>Vigilância em Saúde</a:t>
            </a:r>
            <a:endParaRPr b="0" lang="pt-BR" sz="4800" spc="-1" strike="noStrike">
              <a:latin typeface="Arial"/>
            </a:endParaRPr>
          </a:p>
        </p:txBody>
      </p:sp>
      <p:grpSp>
        <p:nvGrpSpPr>
          <p:cNvPr id="282" name="Google Shape;251;p30"/>
          <p:cNvGrpSpPr/>
          <p:nvPr/>
        </p:nvGrpSpPr>
        <p:grpSpPr>
          <a:xfrm>
            <a:off x="360" y="6439680"/>
            <a:ext cx="10067400" cy="1860120"/>
            <a:chOff x="360" y="6439680"/>
            <a:chExt cx="10067400" cy="1860120"/>
          </a:xfrm>
        </p:grpSpPr>
        <p:sp>
          <p:nvSpPr>
            <p:cNvPr id="283" name="Google Shape;252;p30"/>
            <p:cNvSpPr/>
            <p:nvPr/>
          </p:nvSpPr>
          <p:spPr>
            <a:xfrm>
              <a:off x="360" y="6475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Google Shape;253;p30"/>
            <p:cNvSpPr/>
            <p:nvPr/>
          </p:nvSpPr>
          <p:spPr>
            <a:xfrm>
              <a:off x="360" y="6439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85" name="Google Shape;254;p30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487000" y="559080"/>
            <a:ext cx="1085040" cy="546480"/>
          </a:xfrm>
          <a:prstGeom prst="rect">
            <a:avLst/>
          </a:prstGeom>
          <a:ln w="0">
            <a:noFill/>
          </a:ln>
        </p:spPr>
      </p:pic>
      <p:pic>
        <p:nvPicPr>
          <p:cNvPr id="286" name="Google Shape;255;p30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211400" cy="1212120"/>
          </a:xfrm>
          <a:prstGeom prst="rect">
            <a:avLst/>
          </a:prstGeom>
          <a:ln w="0">
            <a:noFill/>
          </a:ln>
        </p:spPr>
      </p:pic>
      <p:sp>
        <p:nvSpPr>
          <p:cNvPr id="287" name="Google Shape;256;p30"/>
          <p:cNvSpPr/>
          <p:nvPr/>
        </p:nvSpPr>
        <p:spPr>
          <a:xfrm>
            <a:off x="935640" y="3312000"/>
            <a:ext cx="226440" cy="3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88" name="Google Shape;257;p30"/>
          <p:cNvSpPr/>
          <p:nvPr/>
        </p:nvSpPr>
        <p:spPr>
          <a:xfrm>
            <a:off x="677160" y="1290240"/>
            <a:ext cx="8483040" cy="55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5720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Vigilância Ambiental:</a:t>
            </a:r>
            <a:endParaRPr b="0" lang="pt-BR" sz="2800" spc="-1" strike="noStrike">
              <a:latin typeface="Arial"/>
            </a:endParaRPr>
          </a:p>
          <a:p>
            <a:pPr marL="216000" indent="-1476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Realizadas 111.131 visitas domiciliares, para eliminação de criadouros do mosquito Aedes Aegypti, e tratamento químico, quando necessário;</a:t>
            </a:r>
            <a:endParaRPr b="0" lang="pt-BR" sz="2400" spc="-1" strike="noStrike">
              <a:latin typeface="Arial"/>
            </a:endParaRPr>
          </a:p>
          <a:p>
            <a:pPr marL="457200" algn="just">
              <a:lnSpc>
                <a:spcPct val="115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Realizadas 294 visitas em pontos estratégicos;</a:t>
            </a:r>
            <a:endParaRPr b="0" lang="pt-BR" sz="2400" spc="-1" strike="noStrike">
              <a:latin typeface="Arial"/>
            </a:endParaRPr>
          </a:p>
          <a:p>
            <a:pPr marL="457200" algn="just">
              <a:lnSpc>
                <a:spcPct val="115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Realizadas 7.952 supervisões de campo de visitas domiciliares pelos Agentes de Combate às Endemias;</a:t>
            </a:r>
            <a:endParaRPr b="0" lang="pt-BR" sz="2400" spc="-1" strike="noStrike">
              <a:latin typeface="Arial"/>
            </a:endParaRPr>
          </a:p>
          <a:p>
            <a:pPr marL="457200" algn="just">
              <a:lnSpc>
                <a:spcPct val="115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Realização da vacinação Antirrábica de Cães e Gatos, com um total de 24.922 animais vacinados .</a:t>
            </a:r>
            <a:endParaRPr b="0" lang="pt-BR" sz="2400" spc="-1" strike="noStrike">
              <a:latin typeface="Arial"/>
            </a:endParaRPr>
          </a:p>
          <a:p>
            <a:pPr marL="216000" indent="-1476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1476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1476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1476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62;p31"/>
          <p:cNvSpPr/>
          <p:nvPr/>
        </p:nvSpPr>
        <p:spPr>
          <a:xfrm>
            <a:off x="360" y="4608000"/>
            <a:ext cx="10067040" cy="77976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Google Shape;263;p31"/>
          <p:cNvSpPr/>
          <p:nvPr/>
        </p:nvSpPr>
        <p:spPr>
          <a:xfrm>
            <a:off x="360" y="1779840"/>
            <a:ext cx="10067040" cy="2815920"/>
          </a:xfrm>
          <a:prstGeom prst="rect">
            <a:avLst/>
          </a:prstGeom>
          <a:solidFill>
            <a:srgbClr val="66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91" name="Google Shape;264;p31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292" name="Google Shape;265;p31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Google Shape;266;p31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4" name="Google Shape;267;p31"/>
          <p:cNvSpPr/>
          <p:nvPr/>
        </p:nvSpPr>
        <p:spPr>
          <a:xfrm>
            <a:off x="71640" y="972000"/>
            <a:ext cx="4667400" cy="49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295" name="Google Shape;268;p31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5040" cy="546480"/>
          </a:xfrm>
          <a:prstGeom prst="rect">
            <a:avLst/>
          </a:prstGeom>
          <a:ln w="0">
            <a:noFill/>
          </a:ln>
        </p:spPr>
      </p:pic>
      <p:pic>
        <p:nvPicPr>
          <p:cNvPr id="296" name="Google Shape;269;p31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7400" cy="1068120"/>
          </a:xfrm>
          <a:prstGeom prst="rect">
            <a:avLst/>
          </a:prstGeom>
          <a:ln w="0">
            <a:noFill/>
          </a:ln>
        </p:spPr>
      </p:pic>
      <p:sp>
        <p:nvSpPr>
          <p:cNvPr id="297" name="Google Shape;270;p31"/>
          <p:cNvSpPr/>
          <p:nvPr/>
        </p:nvSpPr>
        <p:spPr>
          <a:xfrm>
            <a:off x="143640" y="5400000"/>
            <a:ext cx="9491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98" name="Google Shape;271;p31"/>
          <p:cNvSpPr/>
          <p:nvPr/>
        </p:nvSpPr>
        <p:spPr>
          <a:xfrm>
            <a:off x="360" y="5400000"/>
            <a:ext cx="10067040" cy="49176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Google Shape;272;p31"/>
          <p:cNvSpPr/>
          <p:nvPr/>
        </p:nvSpPr>
        <p:spPr>
          <a:xfrm>
            <a:off x="174600" y="4540320"/>
            <a:ext cx="37004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00" name="Google Shape;273;p31"/>
          <p:cNvSpPr/>
          <p:nvPr/>
        </p:nvSpPr>
        <p:spPr>
          <a:xfrm>
            <a:off x="1295640" y="2193480"/>
            <a:ext cx="7619040" cy="212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600" spc="-1" strike="noStrike">
                <a:solidFill>
                  <a:srgbClr val="000000"/>
                </a:solidFill>
                <a:latin typeface="Arial"/>
                <a:ea typeface="Arial"/>
              </a:rPr>
              <a:t>INDICADORES DE SAÚDE DA        POPULAÇÃO PASSÍVEIS DE                    MONITORAMENTO                                          </a:t>
            </a:r>
            <a:endParaRPr b="0" lang="pt-B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278;p32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302" name="Google Shape;279;p32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Google Shape;280;p32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4" name="Google Shape;281;p32"/>
          <p:cNvSpPr/>
          <p:nvPr/>
        </p:nvSpPr>
        <p:spPr>
          <a:xfrm>
            <a:off x="143640" y="972000"/>
            <a:ext cx="4667400" cy="49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305" name="Google Shape;282;p32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5040" cy="546480"/>
          </a:xfrm>
          <a:prstGeom prst="rect">
            <a:avLst/>
          </a:prstGeom>
          <a:ln w="0">
            <a:noFill/>
          </a:ln>
        </p:spPr>
      </p:pic>
      <p:pic>
        <p:nvPicPr>
          <p:cNvPr id="306" name="Google Shape;283;p32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7400" cy="1068120"/>
          </a:xfrm>
          <a:prstGeom prst="rect">
            <a:avLst/>
          </a:prstGeom>
          <a:ln w="0">
            <a:noFill/>
          </a:ln>
        </p:spPr>
      </p:pic>
      <p:sp>
        <p:nvSpPr>
          <p:cNvPr id="307" name="Google Shape;284;p32"/>
          <p:cNvSpPr/>
          <p:nvPr/>
        </p:nvSpPr>
        <p:spPr>
          <a:xfrm>
            <a:off x="143640" y="5400000"/>
            <a:ext cx="9491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08" name="Google Shape;285;p32"/>
          <p:cNvSpPr/>
          <p:nvPr/>
        </p:nvSpPr>
        <p:spPr>
          <a:xfrm>
            <a:off x="174600" y="4540320"/>
            <a:ext cx="37004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09" name="Google Shape;286;p32"/>
          <p:cNvSpPr/>
          <p:nvPr/>
        </p:nvSpPr>
        <p:spPr>
          <a:xfrm>
            <a:off x="1367640" y="396000"/>
            <a:ext cx="7301520" cy="96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INDICADORES PASSÍVEIS DE MONITORAMENTO QUADRIMESTRAL  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Calibri"/>
              </a:rPr>
              <a:t>         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Calibri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310" name="Google Shape;287;p32"/>
          <p:cNvSpPr/>
          <p:nvPr/>
        </p:nvSpPr>
        <p:spPr>
          <a:xfrm>
            <a:off x="2338200" y="6051960"/>
            <a:ext cx="4776840" cy="4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Calibri"/>
              </a:rPr>
              <a:t>FONTE: Vigilância Epidemiológica. SMS. Poços de Caldas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311" name="Google Shape;288;p32"/>
          <p:cNvSpPr/>
          <p:nvPr/>
        </p:nvSpPr>
        <p:spPr>
          <a:xfrm>
            <a:off x="1996920" y="6795360"/>
            <a:ext cx="545940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000"/>
                </a:solidFill>
                <a:latin typeface="Calibri"/>
                <a:ea typeface="Calibri"/>
              </a:rPr>
              <a:t>* Conforme Caderno de Diretrizes, Objetivos , Metas e Indicadores 2013-2015, MS, Brasília – DF, 2015.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312" name="Google Shape;289;p32"/>
          <p:cNvSpPr/>
          <p:nvPr/>
        </p:nvSpPr>
        <p:spPr>
          <a:xfrm>
            <a:off x="1727640" y="972000"/>
            <a:ext cx="168480" cy="4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13" name="Google Shape;290;p32"/>
          <p:cNvGraphicFramePr/>
          <p:nvPr/>
        </p:nvGraphicFramePr>
        <p:xfrm>
          <a:off x="509400" y="1399320"/>
          <a:ext cx="9059040" cy="5458320"/>
        </p:xfrm>
        <a:graphic>
          <a:graphicData uri="http://schemas.openxmlformats.org/drawingml/2006/table">
            <a:tbl>
              <a:tblPr/>
              <a:tblGrid>
                <a:gridCol w="3107160"/>
                <a:gridCol w="2598840"/>
                <a:gridCol w="3353400"/>
              </a:tblGrid>
              <a:tr h="14835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3450" spc="-1" strike="noStrike" baseline="30000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INDICADOR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0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2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3450" spc="-1" strike="noStrike" baseline="30000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RESULTADO</a:t>
                      </a:r>
                      <a:endParaRPr b="0" lang="pt-BR" sz="34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3450" spc="-1" strike="noStrike" baseline="30000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3º QUAD/2023</a:t>
                      </a:r>
                      <a:endParaRPr b="0" lang="pt-BR" sz="345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2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ANÁLISE  DO INDICADOR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0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26"/>
                    </a:solidFill>
                  </a:tcPr>
                </a:tc>
              </a:tr>
              <a:tr h="11746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PROPORÇÃO DE ÓBITOS INFANTIS E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  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FETAIS INVESTIGADOS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 baseline="30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Infantil 01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Fetal  09 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Ocorreram 01 óbito infantil no 3º quadrimestre e 09 óbitos fetais. 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9489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PROPORÇÃO DE ÓBITOS MATERNOS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INVESTIGADOS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901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PROPORÇÃO DE ÓBITOS DE MULHERES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EM IDADE FÉRTIL INVESTIGADOS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Ocorreram 13 óbitos em MIF. 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9496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Nº ABSOLUTO DE MORTE POR DENGUE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houve caso por dengue no terceiro quadrimestre de 2023.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75;p15"/>
          <p:cNvGrpSpPr/>
          <p:nvPr/>
        </p:nvGrpSpPr>
        <p:grpSpPr>
          <a:xfrm>
            <a:off x="360" y="6439680"/>
            <a:ext cx="10067400" cy="1801800"/>
            <a:chOff x="360" y="6439680"/>
            <a:chExt cx="10067400" cy="1801800"/>
          </a:xfrm>
        </p:grpSpPr>
        <p:sp>
          <p:nvSpPr>
            <p:cNvPr id="167" name="Google Shape;76;p15"/>
            <p:cNvSpPr/>
            <p:nvPr/>
          </p:nvSpPr>
          <p:spPr>
            <a:xfrm>
              <a:off x="360" y="6474600"/>
              <a:ext cx="10067040" cy="107316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Google Shape;77;p15"/>
            <p:cNvSpPr/>
            <p:nvPr/>
          </p:nvSpPr>
          <p:spPr>
            <a:xfrm>
              <a:off x="360" y="6439680"/>
              <a:ext cx="10067400" cy="1801800"/>
            </a:xfrm>
            <a:custGeom>
              <a:avLst/>
              <a:gdLst/>
              <a:ahLst/>
              <a:rect l="l" t="t" r="r" b="b"/>
              <a:pathLst>
                <a:path w="28001" h="5039">
                  <a:moveTo>
                    <a:pt x="0" y="0"/>
                  </a:moveTo>
                  <a:cubicBezTo>
                    <a:pt x="13800" y="5038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9" name="Google Shape;78;p15"/>
          <p:cNvSpPr/>
          <p:nvPr/>
        </p:nvSpPr>
        <p:spPr>
          <a:xfrm>
            <a:off x="71640" y="972000"/>
            <a:ext cx="4667400" cy="49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170" name="Google Shape;79;p15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334000" y="596520"/>
            <a:ext cx="1085040" cy="546480"/>
          </a:xfrm>
          <a:prstGeom prst="rect">
            <a:avLst/>
          </a:prstGeom>
          <a:ln w="0">
            <a:noFill/>
          </a:ln>
        </p:spPr>
      </p:pic>
      <p:pic>
        <p:nvPicPr>
          <p:cNvPr id="171" name="Google Shape;80;p15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7400" cy="1068120"/>
          </a:xfrm>
          <a:prstGeom prst="rect">
            <a:avLst/>
          </a:prstGeom>
          <a:ln w="0">
            <a:noFill/>
          </a:ln>
        </p:spPr>
      </p:pic>
      <p:sp>
        <p:nvSpPr>
          <p:cNvPr id="172" name="Google Shape;81;p15"/>
          <p:cNvSpPr/>
          <p:nvPr/>
        </p:nvSpPr>
        <p:spPr>
          <a:xfrm>
            <a:off x="174600" y="4540320"/>
            <a:ext cx="37004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73" name="Google Shape;82;p15"/>
          <p:cNvSpPr/>
          <p:nvPr/>
        </p:nvSpPr>
        <p:spPr>
          <a:xfrm>
            <a:off x="1933920" y="648000"/>
            <a:ext cx="6261120" cy="83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LEI COMPLEMENTAR 141/2012 – ARTIGO 36: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74" name="Google Shape;83;p15"/>
          <p:cNvSpPr/>
          <p:nvPr/>
        </p:nvSpPr>
        <p:spPr>
          <a:xfrm>
            <a:off x="863640" y="2130480"/>
            <a:ext cx="8699040" cy="441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I – Montante e fonte dos recursos aplicados no período;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II – Auditorias realizadas ou em fase de execução no período e suas recomendações e determinações;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III – Oferta e produção de serviços públicos na rede assistencial própria, contratada e conveniada, cotejando esses dados com os indicadores de saúde da população em seu âmbito de atuação;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295;p33"/>
          <p:cNvGrpSpPr/>
          <p:nvPr/>
        </p:nvGrpSpPr>
        <p:grpSpPr>
          <a:xfrm>
            <a:off x="360" y="6439680"/>
            <a:ext cx="10067400" cy="1860120"/>
            <a:chOff x="360" y="6439680"/>
            <a:chExt cx="10067400" cy="1860120"/>
          </a:xfrm>
        </p:grpSpPr>
        <p:sp>
          <p:nvSpPr>
            <p:cNvPr id="315" name="Google Shape;296;p33"/>
            <p:cNvSpPr/>
            <p:nvPr/>
          </p:nvSpPr>
          <p:spPr>
            <a:xfrm>
              <a:off x="360" y="6475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" name="Google Shape;297;p33"/>
            <p:cNvSpPr/>
            <p:nvPr/>
          </p:nvSpPr>
          <p:spPr>
            <a:xfrm>
              <a:off x="360" y="6439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17" name="Google Shape;298;p33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550000" y="546120"/>
            <a:ext cx="1085040" cy="546480"/>
          </a:xfrm>
          <a:prstGeom prst="rect">
            <a:avLst/>
          </a:prstGeom>
          <a:ln w="0">
            <a:noFill/>
          </a:ln>
        </p:spPr>
      </p:pic>
      <p:pic>
        <p:nvPicPr>
          <p:cNvPr id="318" name="Google Shape;299;p33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7400" cy="1068120"/>
          </a:xfrm>
          <a:prstGeom prst="rect">
            <a:avLst/>
          </a:prstGeom>
          <a:ln w="0">
            <a:noFill/>
          </a:ln>
        </p:spPr>
      </p:pic>
      <p:sp>
        <p:nvSpPr>
          <p:cNvPr id="319" name="Google Shape;300;p33"/>
          <p:cNvSpPr/>
          <p:nvPr/>
        </p:nvSpPr>
        <p:spPr>
          <a:xfrm>
            <a:off x="143640" y="5400000"/>
            <a:ext cx="9491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20" name="Google Shape;301;p33"/>
          <p:cNvSpPr/>
          <p:nvPr/>
        </p:nvSpPr>
        <p:spPr>
          <a:xfrm>
            <a:off x="174600" y="4540320"/>
            <a:ext cx="37004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21" name="Google Shape;302;p33"/>
          <p:cNvSpPr/>
          <p:nvPr/>
        </p:nvSpPr>
        <p:spPr>
          <a:xfrm>
            <a:off x="1799640" y="576000"/>
            <a:ext cx="6736680" cy="10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FREQUÊNCIA DE NASCIDOS VIVOS EM POÇOS DE CALDAS - 3º QUADRIMESTRE DE 2023</a:t>
            </a:r>
            <a:endParaRPr b="0" lang="pt-BR" sz="2200" spc="-1" strike="noStrike">
              <a:latin typeface="Arial"/>
            </a:endParaRPr>
          </a:p>
        </p:txBody>
      </p:sp>
      <p:sp>
        <p:nvSpPr>
          <p:cNvPr id="322" name="Google Shape;303;p33"/>
          <p:cNvSpPr/>
          <p:nvPr/>
        </p:nvSpPr>
        <p:spPr>
          <a:xfrm>
            <a:off x="701280" y="1728000"/>
            <a:ext cx="8717400" cy="33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NASCIDOS VIVOS – RESIDENTES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323" name="Google Shape;304;p33"/>
          <p:cNvSpPr/>
          <p:nvPr/>
        </p:nvSpPr>
        <p:spPr>
          <a:xfrm>
            <a:off x="1799640" y="6096240"/>
            <a:ext cx="5736960" cy="3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Total: 535 nascidos vivos no 3º quadrimestre de 2023</a:t>
            </a:r>
            <a:endParaRPr b="0" lang="pt-BR" sz="1800" spc="-1" strike="noStrike">
              <a:latin typeface="Arial"/>
            </a:endParaRPr>
          </a:p>
        </p:txBody>
      </p:sp>
      <p:graphicFrame>
        <p:nvGraphicFramePr>
          <p:cNvPr id="324" name="Google Shape;305;p33"/>
          <p:cNvGraphicFramePr/>
          <p:nvPr/>
        </p:nvGraphicFramePr>
        <p:xfrm>
          <a:off x="288000" y="2232000"/>
          <a:ext cx="9514440" cy="3443760"/>
        </p:xfrm>
        <a:graphic>
          <a:graphicData uri="http://schemas.openxmlformats.org/drawingml/2006/table">
            <a:tbl>
              <a:tblPr/>
              <a:tblGrid>
                <a:gridCol w="3948120"/>
                <a:gridCol w="1330920"/>
                <a:gridCol w="1289160"/>
                <a:gridCol w="1617120"/>
                <a:gridCol w="1329480"/>
              </a:tblGrid>
              <a:tr h="5652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Estabelecimento Saúde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40080">
                <a:tc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pt-BR" sz="1800" spc="-1" strike="noStrike">
                          <a:latin typeface="Arial"/>
                        </a:rPr>
                        <a:t>Setembro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Outubro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Novembro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Dezembro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59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Santa Casa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116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117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119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3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Poços de Caldas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08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09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3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Unimed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05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05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3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Domiciliar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590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133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10;p34"/>
          <p:cNvSpPr/>
          <p:nvPr/>
        </p:nvSpPr>
        <p:spPr>
          <a:xfrm>
            <a:off x="360" y="4176000"/>
            <a:ext cx="10067040" cy="70776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Google Shape;311;p34"/>
          <p:cNvSpPr/>
          <p:nvPr/>
        </p:nvSpPr>
        <p:spPr>
          <a:xfrm>
            <a:off x="360" y="1779840"/>
            <a:ext cx="10067040" cy="2383920"/>
          </a:xfrm>
          <a:prstGeom prst="rect">
            <a:avLst/>
          </a:prstGeom>
          <a:solidFill>
            <a:srgbClr val="66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27" name="Google Shape;312;p34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328" name="Google Shape;313;p34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" name="Google Shape;314;p34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30" name="Google Shape;315;p34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5040" cy="546480"/>
          </a:xfrm>
          <a:prstGeom prst="rect">
            <a:avLst/>
          </a:prstGeom>
          <a:ln w="0">
            <a:noFill/>
          </a:ln>
        </p:spPr>
      </p:pic>
      <p:pic>
        <p:nvPicPr>
          <p:cNvPr id="331" name="Google Shape;316;p34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7400" cy="1068120"/>
          </a:xfrm>
          <a:prstGeom prst="rect">
            <a:avLst/>
          </a:prstGeom>
          <a:ln w="0">
            <a:noFill/>
          </a:ln>
        </p:spPr>
      </p:pic>
      <p:sp>
        <p:nvSpPr>
          <p:cNvPr id="332" name="Google Shape;317;p34"/>
          <p:cNvSpPr/>
          <p:nvPr/>
        </p:nvSpPr>
        <p:spPr>
          <a:xfrm>
            <a:off x="143640" y="5400000"/>
            <a:ext cx="9491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33" name="Google Shape;318;p34"/>
          <p:cNvSpPr/>
          <p:nvPr/>
        </p:nvSpPr>
        <p:spPr>
          <a:xfrm>
            <a:off x="360" y="4464000"/>
            <a:ext cx="10067040" cy="85176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Google Shape;319;p34"/>
          <p:cNvSpPr/>
          <p:nvPr/>
        </p:nvSpPr>
        <p:spPr>
          <a:xfrm>
            <a:off x="174600" y="4540320"/>
            <a:ext cx="37004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35" name="Google Shape;320;p34"/>
          <p:cNvSpPr/>
          <p:nvPr/>
        </p:nvSpPr>
        <p:spPr>
          <a:xfrm>
            <a:off x="323640" y="1739160"/>
            <a:ext cx="9419040" cy="23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AUDITORIAS REALIZADAS OU EM FASE DE EXECUÇÃO NO PERÍODO E SUAS RECOMENDAÇÕES E DETERMINAÇÕES</a:t>
            </a:r>
            <a:endParaRPr b="0" lang="pt-B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25;p35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337" name="Google Shape;326;p35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" name="Google Shape;327;p35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39" name="Google Shape;328;p35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385120" y="216000"/>
            <a:ext cx="1386000" cy="699840"/>
          </a:xfrm>
          <a:prstGeom prst="rect">
            <a:avLst/>
          </a:prstGeom>
          <a:ln w="0">
            <a:noFill/>
          </a:ln>
        </p:spPr>
      </p:pic>
      <p:pic>
        <p:nvPicPr>
          <p:cNvPr id="340" name="Google Shape;329;p35" descr=""/>
          <p:cNvPicPr/>
          <p:nvPr/>
        </p:nvPicPr>
        <p:blipFill>
          <a:blip r:embed="rId2"/>
          <a:stretch/>
        </p:blipFill>
        <p:spPr>
          <a:xfrm>
            <a:off x="143640" y="71640"/>
            <a:ext cx="1139760" cy="1140480"/>
          </a:xfrm>
          <a:prstGeom prst="rect">
            <a:avLst/>
          </a:prstGeom>
          <a:ln w="0">
            <a:noFill/>
          </a:ln>
        </p:spPr>
      </p:pic>
      <p:sp>
        <p:nvSpPr>
          <p:cNvPr id="341" name="Google Shape;330;p35"/>
          <p:cNvSpPr/>
          <p:nvPr/>
        </p:nvSpPr>
        <p:spPr>
          <a:xfrm>
            <a:off x="143640" y="5400000"/>
            <a:ext cx="9491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42" name="Google Shape;331;p35"/>
          <p:cNvSpPr/>
          <p:nvPr/>
        </p:nvSpPr>
        <p:spPr>
          <a:xfrm>
            <a:off x="174600" y="4540320"/>
            <a:ext cx="37004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43" name="Google Shape;332;p35"/>
          <p:cNvSpPr/>
          <p:nvPr/>
        </p:nvSpPr>
        <p:spPr>
          <a:xfrm>
            <a:off x="3144240" y="307440"/>
            <a:ext cx="3833280" cy="8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AUDITORIAS</a:t>
            </a:r>
            <a:endParaRPr b="0" lang="pt-BR" sz="4000" spc="-1" strike="noStrike">
              <a:latin typeface="Arial"/>
            </a:endParaRPr>
          </a:p>
        </p:txBody>
      </p:sp>
      <p:graphicFrame>
        <p:nvGraphicFramePr>
          <p:cNvPr id="344" name=""/>
          <p:cNvGraphicFramePr/>
          <p:nvPr/>
        </p:nvGraphicFramePr>
        <p:xfrm>
          <a:off x="630720" y="1843920"/>
          <a:ext cx="8999280" cy="2915280"/>
        </p:xfrm>
        <a:graphic>
          <a:graphicData uri="http://schemas.openxmlformats.org/drawingml/2006/table">
            <a:tbl>
              <a:tblPr/>
              <a:tblGrid>
                <a:gridCol w="1392480"/>
                <a:gridCol w="3107520"/>
                <a:gridCol w="2249640"/>
                <a:gridCol w="2250000"/>
              </a:tblGrid>
              <a:tr h="990360">
                <a:tc>
                  <a:txBody>
                    <a:bodyPr lIns="21960" rIns="2268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N. AUDITORIA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UNIDADE AUDITADA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STATUS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PERÍODO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</a:tr>
              <a:tr h="22428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0001/2023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QUISSISANA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CONCLUÍDA E ARQUIVADA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28/04/2023 A 05/09/23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832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0003/2023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BORTOLAN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CONCLUÍDA E ARQUIVADA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28/04/23 A 05/09/23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812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0012/2023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PSD KENNEDY I + AEROP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CONCLUÍDA E ARQUIVADA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29/05/2023 A 26/09/2023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784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0013/2023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KENNEDY II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CONCLUÍDA E ARQUIVADA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29/05/2023 A 26/09/2023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852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0014/2023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REGIONAL LESTE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CONCLUÍDA E ARQUIVADA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09/08/2023 A 24/10/2023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0015/2023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MARIA IMACULADA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CONCLUÍDA E ARQUIVADA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09/08/2023 A 24/10/2023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724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0016/2023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PHYSIOFIT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EM ANDAMENTO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20/09/23 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812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0017/2023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CL. SÃO BENTO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EM ANDAMENTO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20/09/23 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983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" descr=""/>
          <p:cNvPicPr/>
          <p:nvPr/>
        </p:nvPicPr>
        <p:blipFill>
          <a:blip r:embed="rId1"/>
          <a:stretch/>
        </p:blipFill>
        <p:spPr>
          <a:xfrm>
            <a:off x="1440000" y="1620000"/>
            <a:ext cx="7552440" cy="4492440"/>
          </a:xfrm>
          <a:prstGeom prst="rect">
            <a:avLst/>
          </a:prstGeom>
          <a:ln w="0">
            <a:noFill/>
          </a:ln>
        </p:spPr>
      </p:pic>
      <p:pic>
        <p:nvPicPr>
          <p:cNvPr id="346" name="Google Shape;329;p 3" descr=""/>
          <p:cNvPicPr/>
          <p:nvPr/>
        </p:nvPicPr>
        <p:blipFill>
          <a:blip r:embed="rId2"/>
          <a:stretch/>
        </p:blipFill>
        <p:spPr>
          <a:xfrm>
            <a:off x="292680" y="180000"/>
            <a:ext cx="1319760" cy="1252440"/>
          </a:xfrm>
          <a:prstGeom prst="rect">
            <a:avLst/>
          </a:prstGeom>
          <a:ln w="0">
            <a:noFill/>
          </a:ln>
        </p:spPr>
      </p:pic>
      <p:pic>
        <p:nvPicPr>
          <p:cNvPr id="347" name="Google Shape;328;p 3" descr=""/>
          <p:cNvPicPr/>
          <p:nvPr/>
        </p:nvPicPr>
        <p:blipFill>
          <a:blip r:embed="rId3"/>
          <a:srcRect l="0" t="0" r="20073" b="0"/>
          <a:stretch/>
        </p:blipFill>
        <p:spPr>
          <a:xfrm>
            <a:off x="8280000" y="216360"/>
            <a:ext cx="1491480" cy="103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25;p 2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349" name="Google Shape;326;p 2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" name="Google Shape;327;p 2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51" name="Google Shape;328;p 2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385120" y="216000"/>
            <a:ext cx="1386000" cy="699840"/>
          </a:xfrm>
          <a:prstGeom prst="rect">
            <a:avLst/>
          </a:prstGeom>
          <a:ln w="0">
            <a:noFill/>
          </a:ln>
        </p:spPr>
      </p:pic>
      <p:pic>
        <p:nvPicPr>
          <p:cNvPr id="352" name="Google Shape;329;p 2" descr=""/>
          <p:cNvPicPr/>
          <p:nvPr/>
        </p:nvPicPr>
        <p:blipFill>
          <a:blip r:embed="rId2"/>
          <a:stretch/>
        </p:blipFill>
        <p:spPr>
          <a:xfrm>
            <a:off x="143640" y="71640"/>
            <a:ext cx="1139760" cy="1140480"/>
          </a:xfrm>
          <a:prstGeom prst="rect">
            <a:avLst/>
          </a:prstGeom>
          <a:ln w="0">
            <a:noFill/>
          </a:ln>
        </p:spPr>
      </p:pic>
      <p:sp>
        <p:nvSpPr>
          <p:cNvPr id="353" name="Google Shape;330;p 2"/>
          <p:cNvSpPr/>
          <p:nvPr/>
        </p:nvSpPr>
        <p:spPr>
          <a:xfrm>
            <a:off x="143640" y="5400000"/>
            <a:ext cx="9491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54" name="Google Shape;331;p 2"/>
          <p:cNvSpPr/>
          <p:nvPr/>
        </p:nvSpPr>
        <p:spPr>
          <a:xfrm>
            <a:off x="174600" y="4540320"/>
            <a:ext cx="37004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55" name="Google Shape;332;p 2"/>
          <p:cNvSpPr/>
          <p:nvPr/>
        </p:nvSpPr>
        <p:spPr>
          <a:xfrm>
            <a:off x="1979640" y="307440"/>
            <a:ext cx="5751000" cy="8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4000" spc="-1" strike="noStrike">
              <a:latin typeface="Arial"/>
            </a:endParaRPr>
          </a:p>
        </p:txBody>
      </p:sp>
      <p:sp>
        <p:nvSpPr>
          <p:cNvPr id="356" name=""/>
          <p:cNvSpPr/>
          <p:nvPr/>
        </p:nvSpPr>
        <p:spPr>
          <a:xfrm>
            <a:off x="1980000" y="6160320"/>
            <a:ext cx="5931720" cy="38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FONTE:</a:t>
            </a:r>
            <a:r>
              <a:rPr b="0" lang="pt-BR" sz="14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3"/>
              </a:rPr>
              <a:t>https://pocosdecaldas.mg.gov.br/filazero/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800" spc="-1" strike="noStrike">
              <a:latin typeface="Arial"/>
            </a:endParaRPr>
          </a:p>
        </p:txBody>
      </p:sp>
      <p:pic>
        <p:nvPicPr>
          <p:cNvPr id="357" name="" descr=""/>
          <p:cNvPicPr/>
          <p:nvPr/>
        </p:nvPicPr>
        <p:blipFill>
          <a:blip r:embed="rId4"/>
          <a:stretch/>
        </p:blipFill>
        <p:spPr>
          <a:xfrm>
            <a:off x="2628360" y="138960"/>
            <a:ext cx="4564080" cy="2373480"/>
          </a:xfrm>
          <a:prstGeom prst="rect">
            <a:avLst/>
          </a:prstGeom>
          <a:ln w="0">
            <a:noFill/>
          </a:ln>
        </p:spPr>
      </p:pic>
      <p:pic>
        <p:nvPicPr>
          <p:cNvPr id="358" name="" descr=""/>
          <p:cNvPicPr/>
          <p:nvPr/>
        </p:nvPicPr>
        <p:blipFill>
          <a:blip r:embed="rId5"/>
          <a:srcRect l="-54" t="11854" r="-2432" b="33316"/>
          <a:stretch/>
        </p:blipFill>
        <p:spPr>
          <a:xfrm>
            <a:off x="579600" y="2700000"/>
            <a:ext cx="8600400" cy="309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38;p36"/>
          <p:cNvSpPr/>
          <p:nvPr/>
        </p:nvSpPr>
        <p:spPr>
          <a:xfrm>
            <a:off x="360" y="4608000"/>
            <a:ext cx="10067040" cy="77976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360" name="Google Shape;339;p36"/>
          <p:cNvSpPr/>
          <p:nvPr/>
        </p:nvSpPr>
        <p:spPr>
          <a:xfrm>
            <a:off x="360" y="1779840"/>
            <a:ext cx="10067040" cy="2815920"/>
          </a:xfrm>
          <a:prstGeom prst="rect">
            <a:avLst/>
          </a:prstGeom>
          <a:solidFill>
            <a:srgbClr val="66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61" name="Google Shape;340;p36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362" name="Google Shape;341;p36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" name="Google Shape;342;p36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64" name="Google Shape;343;p36"/>
          <p:cNvSpPr/>
          <p:nvPr/>
        </p:nvSpPr>
        <p:spPr>
          <a:xfrm>
            <a:off x="71640" y="972000"/>
            <a:ext cx="4667400" cy="49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365" name="Google Shape;344;p36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5040" cy="546480"/>
          </a:xfrm>
          <a:prstGeom prst="rect">
            <a:avLst/>
          </a:prstGeom>
          <a:ln w="0">
            <a:noFill/>
          </a:ln>
        </p:spPr>
      </p:pic>
      <p:pic>
        <p:nvPicPr>
          <p:cNvPr id="366" name="Google Shape;345;p36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7400" cy="1068120"/>
          </a:xfrm>
          <a:prstGeom prst="rect">
            <a:avLst/>
          </a:prstGeom>
          <a:ln w="0">
            <a:noFill/>
          </a:ln>
        </p:spPr>
      </p:pic>
      <p:sp>
        <p:nvSpPr>
          <p:cNvPr id="367" name="Google Shape;346;p36"/>
          <p:cNvSpPr/>
          <p:nvPr/>
        </p:nvSpPr>
        <p:spPr>
          <a:xfrm>
            <a:off x="143640" y="5400000"/>
            <a:ext cx="9491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68" name="Google Shape;347;p36"/>
          <p:cNvSpPr/>
          <p:nvPr/>
        </p:nvSpPr>
        <p:spPr>
          <a:xfrm>
            <a:off x="360" y="5400000"/>
            <a:ext cx="10067040" cy="49176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Google Shape;348;p36"/>
          <p:cNvSpPr/>
          <p:nvPr/>
        </p:nvSpPr>
        <p:spPr>
          <a:xfrm>
            <a:off x="174600" y="4540320"/>
            <a:ext cx="37004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70" name="Google Shape;349;p36"/>
          <p:cNvSpPr/>
          <p:nvPr/>
        </p:nvSpPr>
        <p:spPr>
          <a:xfrm>
            <a:off x="811080" y="2170800"/>
            <a:ext cx="8444160" cy="212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800" spc="-1" strike="noStrike">
                <a:solidFill>
                  <a:srgbClr val="000000"/>
                </a:solidFill>
                <a:latin typeface="Arial"/>
                <a:ea typeface="Arial"/>
              </a:rPr>
              <a:t>MONTANTE E FONTE DE RECURSOS APLICADOS E REPASSADOS NO PERÍODO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371" name="Google Shape;350;p36"/>
          <p:cNvSpPr/>
          <p:nvPr/>
        </p:nvSpPr>
        <p:spPr>
          <a:xfrm>
            <a:off x="2297520" y="4553280"/>
            <a:ext cx="5471640" cy="88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Setembro, Outubro, Novembro e Dezembro /2023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55;p37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373" name="Google Shape;356;p37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" name="Google Shape;357;p37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5" name="Google Shape;358;p37"/>
          <p:cNvSpPr/>
          <p:nvPr/>
        </p:nvSpPr>
        <p:spPr>
          <a:xfrm>
            <a:off x="71640" y="972000"/>
            <a:ext cx="4667400" cy="49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376" name="Google Shape;359;p37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5040" cy="546480"/>
          </a:xfrm>
          <a:prstGeom prst="rect">
            <a:avLst/>
          </a:prstGeom>
          <a:ln w="0">
            <a:noFill/>
          </a:ln>
        </p:spPr>
      </p:pic>
      <p:pic>
        <p:nvPicPr>
          <p:cNvPr id="377" name="Google Shape;360;p37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7400" cy="1068120"/>
          </a:xfrm>
          <a:prstGeom prst="rect">
            <a:avLst/>
          </a:prstGeom>
          <a:ln w="0">
            <a:noFill/>
          </a:ln>
        </p:spPr>
      </p:pic>
      <p:sp>
        <p:nvSpPr>
          <p:cNvPr id="378" name="Google Shape;361;p37"/>
          <p:cNvSpPr/>
          <p:nvPr/>
        </p:nvSpPr>
        <p:spPr>
          <a:xfrm>
            <a:off x="174600" y="4540320"/>
            <a:ext cx="37004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79" name="Google Shape;362;p37"/>
          <p:cNvSpPr/>
          <p:nvPr/>
        </p:nvSpPr>
        <p:spPr>
          <a:xfrm>
            <a:off x="1799640" y="576000"/>
            <a:ext cx="6736680" cy="8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MONTANTE E FONTE DE RECURSOS REPASSADOS NO PERÍODO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380" name="Google Shape;363;p37"/>
          <p:cNvSpPr/>
          <p:nvPr/>
        </p:nvSpPr>
        <p:spPr>
          <a:xfrm>
            <a:off x="611640" y="1440000"/>
            <a:ext cx="8843040" cy="677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 ORÇAMENTO TOTAL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Secretaria de Saúde, para o exercício de 2023, foi definido pela Lei   Ordinária nº 9.666/2023:  R$ 385.286.227,00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- RECEITA TOTAL 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Recursos  vinculados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Governo Federal      R$  48.374.894,49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Governo Estadual    R$  27.742.016,36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Emendas Parlamentares R$ 1.190.000,00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Recursos Próprios    R$ 60.428.276,11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Impostos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Outras receitas municipais.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                                   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Fonte : Sonner e SIOPS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68;p38"/>
          <p:cNvGrpSpPr/>
          <p:nvPr/>
        </p:nvGrpSpPr>
        <p:grpSpPr>
          <a:xfrm>
            <a:off x="360" y="6392520"/>
            <a:ext cx="10067400" cy="1860120"/>
            <a:chOff x="360" y="6392520"/>
            <a:chExt cx="10067400" cy="1860120"/>
          </a:xfrm>
        </p:grpSpPr>
        <p:sp>
          <p:nvSpPr>
            <p:cNvPr id="382" name="Google Shape;369;p38"/>
            <p:cNvSpPr/>
            <p:nvPr/>
          </p:nvSpPr>
          <p:spPr>
            <a:xfrm>
              <a:off x="360" y="642852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3" name="Google Shape;370;p38"/>
            <p:cNvSpPr/>
            <p:nvPr/>
          </p:nvSpPr>
          <p:spPr>
            <a:xfrm>
              <a:off x="360" y="639252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4" name="Google Shape;371;p38"/>
          <p:cNvSpPr/>
          <p:nvPr/>
        </p:nvSpPr>
        <p:spPr>
          <a:xfrm>
            <a:off x="71640" y="972000"/>
            <a:ext cx="4667400" cy="49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385" name="Google Shape;372;p38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5040" cy="546480"/>
          </a:xfrm>
          <a:prstGeom prst="rect">
            <a:avLst/>
          </a:prstGeom>
          <a:ln w="0">
            <a:noFill/>
          </a:ln>
        </p:spPr>
      </p:pic>
      <p:pic>
        <p:nvPicPr>
          <p:cNvPr id="386" name="Google Shape;373;p38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7400" cy="1068120"/>
          </a:xfrm>
          <a:prstGeom prst="rect">
            <a:avLst/>
          </a:prstGeom>
          <a:ln w="0">
            <a:noFill/>
          </a:ln>
        </p:spPr>
      </p:pic>
      <p:sp>
        <p:nvSpPr>
          <p:cNvPr id="387" name="Google Shape;374;p38"/>
          <p:cNvSpPr/>
          <p:nvPr/>
        </p:nvSpPr>
        <p:spPr>
          <a:xfrm>
            <a:off x="143640" y="5400000"/>
            <a:ext cx="9491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88" name="Google Shape;375;p38"/>
          <p:cNvSpPr/>
          <p:nvPr/>
        </p:nvSpPr>
        <p:spPr>
          <a:xfrm>
            <a:off x="174600" y="4540320"/>
            <a:ext cx="37004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89" name="Google Shape;376;p38"/>
          <p:cNvSpPr/>
          <p:nvPr/>
        </p:nvSpPr>
        <p:spPr>
          <a:xfrm>
            <a:off x="1367640" y="542520"/>
            <a:ext cx="7274880" cy="93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MONTANTE E FONTE DE RECURSOS     REPASSADOS NO PERÍODO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390" name="Google Shape;377;p38"/>
          <p:cNvSpPr/>
          <p:nvPr/>
        </p:nvSpPr>
        <p:spPr>
          <a:xfrm>
            <a:off x="3178800" y="6822720"/>
            <a:ext cx="301140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  <a:ea typeface="Calibri"/>
              </a:rPr>
              <a:t>Fonte: Sonner e SIOPS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391" name="Google Shape;378;p38"/>
          <p:cNvSpPr/>
          <p:nvPr/>
        </p:nvSpPr>
        <p:spPr>
          <a:xfrm>
            <a:off x="439560" y="6338160"/>
            <a:ext cx="9131040" cy="63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Arial"/>
              </a:rPr>
              <a:t>Recursos financeiros transferidos fundo a fundo pela União e Estado  –  Lei Complementar Nº 141/2012 e Portaria N.3.992/GM/2017</a:t>
            </a:r>
            <a:endParaRPr b="0" lang="pt-BR" sz="1600" spc="-1" strike="noStrike">
              <a:latin typeface="Arial"/>
            </a:endParaRPr>
          </a:p>
        </p:txBody>
      </p:sp>
      <p:graphicFrame>
        <p:nvGraphicFramePr>
          <p:cNvPr id="392" name="Google Shape;379;p38"/>
          <p:cNvGraphicFramePr/>
          <p:nvPr/>
        </p:nvGraphicFramePr>
        <p:xfrm>
          <a:off x="966600" y="1402920"/>
          <a:ext cx="8055720" cy="4452480"/>
        </p:xfrm>
        <a:graphic>
          <a:graphicData uri="http://schemas.openxmlformats.org/drawingml/2006/table">
            <a:tbl>
              <a:tblPr/>
              <a:tblGrid>
                <a:gridCol w="4807800"/>
                <a:gridCol w="3248280"/>
              </a:tblGrid>
              <a:tr h="382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AÇÕES DE CUSTEIO / INVESTIMENTO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VALOR TRANSFERIDO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7311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Atenção Básica / Atenção Primária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  7.142.624,24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MAC (Média e Alta Complexidade)  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Atenção Especializada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   31.411.248,87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456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Assistência Farmacêutica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   329.214,08  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495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Vigilância em Saúde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  1.222.368,75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29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Gestão do SUS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   8.269.438,55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61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Investimento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                           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    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62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Transf. Estaduais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27.742.016,36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44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Emendas Parlamentares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R$ 1.190.000,00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81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Sub Total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49.564.894,49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84;p39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394" name="Google Shape;385;p39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" name="Google Shape;386;p39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6" name="Google Shape;387;p39"/>
          <p:cNvSpPr/>
          <p:nvPr/>
        </p:nvSpPr>
        <p:spPr>
          <a:xfrm>
            <a:off x="71640" y="972000"/>
            <a:ext cx="4667400" cy="49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397" name="Google Shape;388;p39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5040" cy="546480"/>
          </a:xfrm>
          <a:prstGeom prst="rect">
            <a:avLst/>
          </a:prstGeom>
          <a:ln w="0">
            <a:noFill/>
          </a:ln>
        </p:spPr>
      </p:pic>
      <p:pic>
        <p:nvPicPr>
          <p:cNvPr id="398" name="Google Shape;389;p39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7400" cy="1068120"/>
          </a:xfrm>
          <a:prstGeom prst="rect">
            <a:avLst/>
          </a:prstGeom>
          <a:ln w="0">
            <a:noFill/>
          </a:ln>
        </p:spPr>
      </p:pic>
      <p:sp>
        <p:nvSpPr>
          <p:cNvPr id="399" name="Google Shape;390;p39"/>
          <p:cNvSpPr/>
          <p:nvPr/>
        </p:nvSpPr>
        <p:spPr>
          <a:xfrm>
            <a:off x="143640" y="5400000"/>
            <a:ext cx="9491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400" name="Google Shape;391;p39"/>
          <p:cNvSpPr/>
          <p:nvPr/>
        </p:nvSpPr>
        <p:spPr>
          <a:xfrm>
            <a:off x="174600" y="4540320"/>
            <a:ext cx="37004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401" name="Google Shape;392;p39"/>
          <p:cNvSpPr/>
          <p:nvPr/>
        </p:nvSpPr>
        <p:spPr>
          <a:xfrm>
            <a:off x="1799640" y="576000"/>
            <a:ext cx="6736680" cy="121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MONTANTE E FONTE DE RECURSOS REPASSADOS E APLICADOS 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402" name="Google Shape;393;p39"/>
          <p:cNvSpPr/>
          <p:nvPr/>
        </p:nvSpPr>
        <p:spPr>
          <a:xfrm>
            <a:off x="3522960" y="6465600"/>
            <a:ext cx="3227400" cy="75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Fonte: Sonner e SIOPS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403" name="Google Shape;394;p39"/>
          <p:cNvSpPr/>
          <p:nvPr/>
        </p:nvSpPr>
        <p:spPr>
          <a:xfrm>
            <a:off x="359640" y="2075400"/>
            <a:ext cx="9419040" cy="39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404" name="Google Shape;395;p39"/>
          <p:cNvSpPr/>
          <p:nvPr/>
        </p:nvSpPr>
        <p:spPr>
          <a:xfrm>
            <a:off x="791640" y="2102040"/>
            <a:ext cx="8267040" cy="22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TOTAL DAS RECEITAS SUS </a:t>
            </a: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R$ 137.735.186,96</a:t>
            </a:r>
            <a:endParaRPr b="0" lang="pt-BR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(Recursos da União, Estado e Município</a:t>
            </a: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).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405" name="Google Shape;396;p39"/>
          <p:cNvSpPr/>
          <p:nvPr/>
        </p:nvSpPr>
        <p:spPr>
          <a:xfrm>
            <a:off x="2159640" y="3847680"/>
            <a:ext cx="5824080" cy="20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TOTAL DAS DESPESAS SUS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- EMPENHADA   R$ 94.538.960,89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- LIQUIDADA      R$    133.876.651,45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- PAGA               R$    132.224.977,56</a:t>
            </a:r>
            <a:endParaRPr b="0" lang="pt-B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19;p41"/>
          <p:cNvSpPr/>
          <p:nvPr/>
        </p:nvSpPr>
        <p:spPr>
          <a:xfrm>
            <a:off x="360" y="4608000"/>
            <a:ext cx="10067040" cy="77976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Google Shape;420;p41"/>
          <p:cNvSpPr/>
          <p:nvPr/>
        </p:nvSpPr>
        <p:spPr>
          <a:xfrm>
            <a:off x="360" y="1779840"/>
            <a:ext cx="10067040" cy="2815920"/>
          </a:xfrm>
          <a:prstGeom prst="rect">
            <a:avLst/>
          </a:prstGeom>
          <a:solidFill>
            <a:srgbClr val="66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08" name="Google Shape;421;p41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409" name="Google Shape;422;p41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0" name="Google Shape;423;p41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1" name="Google Shape;424;p41"/>
          <p:cNvSpPr/>
          <p:nvPr/>
        </p:nvSpPr>
        <p:spPr>
          <a:xfrm>
            <a:off x="71640" y="972000"/>
            <a:ext cx="4667400" cy="49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412" name="Google Shape;425;p41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5040" cy="546480"/>
          </a:xfrm>
          <a:prstGeom prst="rect">
            <a:avLst/>
          </a:prstGeom>
          <a:ln w="0">
            <a:noFill/>
          </a:ln>
        </p:spPr>
      </p:pic>
      <p:pic>
        <p:nvPicPr>
          <p:cNvPr id="413" name="Google Shape;426;p41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7400" cy="1068120"/>
          </a:xfrm>
          <a:prstGeom prst="rect">
            <a:avLst/>
          </a:prstGeom>
          <a:ln w="0">
            <a:noFill/>
          </a:ln>
        </p:spPr>
      </p:pic>
      <p:sp>
        <p:nvSpPr>
          <p:cNvPr id="414" name="Google Shape;427;p41"/>
          <p:cNvSpPr/>
          <p:nvPr/>
        </p:nvSpPr>
        <p:spPr>
          <a:xfrm>
            <a:off x="143640" y="5400000"/>
            <a:ext cx="9491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415" name="Google Shape;428;p41"/>
          <p:cNvSpPr/>
          <p:nvPr/>
        </p:nvSpPr>
        <p:spPr>
          <a:xfrm>
            <a:off x="360" y="5400000"/>
            <a:ext cx="10067040" cy="49176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Google Shape;429;p41"/>
          <p:cNvSpPr/>
          <p:nvPr/>
        </p:nvSpPr>
        <p:spPr>
          <a:xfrm>
            <a:off x="174600" y="4540320"/>
            <a:ext cx="37004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417" name="Google Shape;430;p41"/>
          <p:cNvSpPr/>
          <p:nvPr/>
        </p:nvSpPr>
        <p:spPr>
          <a:xfrm>
            <a:off x="215640" y="2558520"/>
            <a:ext cx="9506880" cy="21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5400" spc="-1" strike="noStrike">
                <a:solidFill>
                  <a:srgbClr val="000000"/>
                </a:solidFill>
                <a:latin typeface="Arial"/>
                <a:ea typeface="Arial"/>
              </a:rPr>
              <a:t>MUITO OBRIGADO!</a:t>
            </a:r>
            <a:endParaRPr b="0" lang="pt-B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88;p16"/>
          <p:cNvSpPr/>
          <p:nvPr/>
        </p:nvSpPr>
        <p:spPr>
          <a:xfrm>
            <a:off x="360" y="4176000"/>
            <a:ext cx="10067040" cy="70776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Google Shape;89;p16"/>
          <p:cNvSpPr/>
          <p:nvPr/>
        </p:nvSpPr>
        <p:spPr>
          <a:xfrm>
            <a:off x="360" y="1779840"/>
            <a:ext cx="10067040" cy="2599920"/>
          </a:xfrm>
          <a:prstGeom prst="rect">
            <a:avLst/>
          </a:prstGeom>
          <a:solidFill>
            <a:srgbClr val="66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7" name="Google Shape;90;p16"/>
          <p:cNvGrpSpPr/>
          <p:nvPr/>
        </p:nvGrpSpPr>
        <p:grpSpPr>
          <a:xfrm>
            <a:off x="360" y="6439680"/>
            <a:ext cx="10067400" cy="1860120"/>
            <a:chOff x="360" y="6439680"/>
            <a:chExt cx="10067400" cy="1860120"/>
          </a:xfrm>
        </p:grpSpPr>
        <p:sp>
          <p:nvSpPr>
            <p:cNvPr id="178" name="Google Shape;91;p16"/>
            <p:cNvSpPr/>
            <p:nvPr/>
          </p:nvSpPr>
          <p:spPr>
            <a:xfrm>
              <a:off x="360" y="6475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Google Shape;92;p16"/>
            <p:cNvSpPr/>
            <p:nvPr/>
          </p:nvSpPr>
          <p:spPr>
            <a:xfrm>
              <a:off x="360" y="6439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0" name="Google Shape;93;p16"/>
          <p:cNvSpPr/>
          <p:nvPr/>
        </p:nvSpPr>
        <p:spPr>
          <a:xfrm>
            <a:off x="71640" y="972000"/>
            <a:ext cx="4667400" cy="49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181" name="Google Shape;94;p16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5040" cy="546480"/>
          </a:xfrm>
          <a:prstGeom prst="rect">
            <a:avLst/>
          </a:prstGeom>
          <a:ln w="0">
            <a:noFill/>
          </a:ln>
        </p:spPr>
      </p:pic>
      <p:pic>
        <p:nvPicPr>
          <p:cNvPr id="182" name="Google Shape;95;p16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7400" cy="1068120"/>
          </a:xfrm>
          <a:prstGeom prst="rect">
            <a:avLst/>
          </a:prstGeom>
          <a:ln w="0">
            <a:noFill/>
          </a:ln>
        </p:spPr>
      </p:pic>
      <p:sp>
        <p:nvSpPr>
          <p:cNvPr id="183" name="Google Shape;96;p16"/>
          <p:cNvSpPr/>
          <p:nvPr/>
        </p:nvSpPr>
        <p:spPr>
          <a:xfrm>
            <a:off x="143640" y="5400000"/>
            <a:ext cx="9491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84" name="Google Shape;97;p16"/>
          <p:cNvSpPr/>
          <p:nvPr/>
        </p:nvSpPr>
        <p:spPr>
          <a:xfrm>
            <a:off x="360" y="4464000"/>
            <a:ext cx="10067040" cy="85176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Google Shape;98;p16"/>
          <p:cNvSpPr/>
          <p:nvPr/>
        </p:nvSpPr>
        <p:spPr>
          <a:xfrm>
            <a:off x="174600" y="4540320"/>
            <a:ext cx="37004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86" name="Google Shape;99;p16"/>
          <p:cNvSpPr/>
          <p:nvPr/>
        </p:nvSpPr>
        <p:spPr>
          <a:xfrm>
            <a:off x="360" y="1885680"/>
            <a:ext cx="9491040" cy="299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OFERTA E PRODUÇÃO DE SERVIÇOS PÚBLICOS NA REDE ASSISTENCIAL PRÓPRIA,CONTRATADA E CONVENIADA</a:t>
            </a:r>
            <a:endParaRPr b="0" lang="pt-B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04;p17" descr=""/>
          <p:cNvPicPr/>
          <p:nvPr/>
        </p:nvPicPr>
        <p:blipFill>
          <a:blip r:embed="rId1"/>
          <a:stretch/>
        </p:blipFill>
        <p:spPr>
          <a:xfrm>
            <a:off x="495720" y="432000"/>
            <a:ext cx="1363680" cy="1554480"/>
          </a:xfrm>
          <a:prstGeom prst="rect">
            <a:avLst/>
          </a:prstGeom>
          <a:ln w="0">
            <a:noFill/>
          </a:ln>
        </p:spPr>
      </p:pic>
      <p:pic>
        <p:nvPicPr>
          <p:cNvPr id="188" name="Google Shape;105;p17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7703280" y="737280"/>
            <a:ext cx="2093040" cy="906480"/>
          </a:xfrm>
          <a:prstGeom prst="rect">
            <a:avLst/>
          </a:prstGeom>
          <a:ln w="0">
            <a:noFill/>
          </a:ln>
        </p:spPr>
      </p:pic>
      <p:grpSp>
        <p:nvGrpSpPr>
          <p:cNvPr id="189" name="Google Shape;106;p17"/>
          <p:cNvGrpSpPr/>
          <p:nvPr/>
        </p:nvGrpSpPr>
        <p:grpSpPr>
          <a:xfrm>
            <a:off x="360" y="6391440"/>
            <a:ext cx="10067400" cy="1860120"/>
            <a:chOff x="360" y="6391440"/>
            <a:chExt cx="10067400" cy="1860120"/>
          </a:xfrm>
        </p:grpSpPr>
        <p:sp>
          <p:nvSpPr>
            <p:cNvPr id="190" name="Google Shape;107;p17"/>
            <p:cNvSpPr/>
            <p:nvPr/>
          </p:nvSpPr>
          <p:spPr>
            <a:xfrm>
              <a:off x="360" y="642744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Google Shape;108;p17"/>
            <p:cNvSpPr/>
            <p:nvPr/>
          </p:nvSpPr>
          <p:spPr>
            <a:xfrm>
              <a:off x="360" y="639144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2" name="Google Shape;109;p17"/>
          <p:cNvSpPr/>
          <p:nvPr/>
        </p:nvSpPr>
        <p:spPr>
          <a:xfrm>
            <a:off x="2807640" y="720000"/>
            <a:ext cx="4091400" cy="10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Atenção Básica</a:t>
            </a:r>
            <a:endParaRPr b="0" lang="pt-BR" sz="4000" spc="-1" strike="noStrike">
              <a:latin typeface="Arial"/>
            </a:endParaRPr>
          </a:p>
        </p:txBody>
      </p:sp>
      <p:graphicFrame>
        <p:nvGraphicFramePr>
          <p:cNvPr id="193" name="Google Shape;110;p17"/>
          <p:cNvGraphicFramePr/>
          <p:nvPr/>
        </p:nvGraphicFramePr>
        <p:xfrm>
          <a:off x="859320" y="2758320"/>
          <a:ext cx="8173800" cy="3511800"/>
        </p:xfrm>
        <a:graphic>
          <a:graphicData uri="http://schemas.openxmlformats.org/drawingml/2006/table">
            <a:tbl>
              <a:tblPr/>
              <a:tblGrid>
                <a:gridCol w="6162480"/>
                <a:gridCol w="2011680"/>
              </a:tblGrid>
              <a:tr h="793800">
                <a:tc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Consultas médicas e de outros profissionais de nível superior</a:t>
                      </a:r>
                      <a:endParaRPr b="0" lang="pt-BR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2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</a:t>
                      </a:r>
                      <a:r>
                        <a:rPr b="0" lang="pt-BR" sz="2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96.345</a:t>
                      </a:r>
                      <a:endParaRPr b="0" lang="pt-BR" sz="26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ccffcc"/>
                    </a:solidFill>
                  </a:tcPr>
                </a:tc>
              </a:tr>
              <a:tr h="906120">
                <a:tc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</a:t>
                      </a:r>
                      <a:endParaRPr b="0" lang="pt-BR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2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</a:t>
                      </a:r>
                      <a:r>
                        <a:rPr b="0" lang="pt-BR" sz="2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91.458</a:t>
                      </a:r>
                      <a:endParaRPr b="0" lang="pt-BR" sz="26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ccffcc"/>
                    </a:solidFill>
                  </a:tcPr>
                </a:tc>
              </a:tr>
              <a:tr h="906120">
                <a:tc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Testes e administração de medicamentos</a:t>
                      </a:r>
                      <a:endParaRPr b="0" lang="pt-BR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9.459</a:t>
                      </a:r>
                      <a:endParaRPr b="0" lang="pt-BR" sz="2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6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ccffcc"/>
                    </a:solidFill>
                  </a:tcPr>
                </a:tc>
              </a:tr>
              <a:tr h="906120">
                <a:tc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DE ATENDIMENTOS</a:t>
                      </a:r>
                      <a:endParaRPr b="0" lang="pt-BR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197.262</a:t>
                      </a:r>
                      <a:endParaRPr b="0" lang="pt-BR" sz="26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194" name="Google Shape;111;p17"/>
          <p:cNvSpPr/>
          <p:nvPr/>
        </p:nvSpPr>
        <p:spPr>
          <a:xfrm>
            <a:off x="859320" y="2032920"/>
            <a:ext cx="4230720" cy="48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ATENDIMENTO ESF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16;p18"/>
          <p:cNvSpPr/>
          <p:nvPr/>
        </p:nvSpPr>
        <p:spPr>
          <a:xfrm>
            <a:off x="1322280" y="177120"/>
            <a:ext cx="721548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600" spc="-1" strike="noStrike">
                <a:solidFill>
                  <a:srgbClr val="000000"/>
                </a:solidFill>
                <a:latin typeface="Arial"/>
                <a:ea typeface="Arial"/>
              </a:rPr>
              <a:t>Produção Ambulatorial - Rede Especializada</a:t>
            </a:r>
            <a:r>
              <a:rPr b="0" lang="pt-BR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pt-BR" sz="3600" spc="-1" strike="noStrike">
                <a:solidFill>
                  <a:srgbClr val="000000"/>
                </a:solidFill>
                <a:latin typeface="Arial"/>
                <a:ea typeface="Arial"/>
              </a:rPr>
              <a:t>(Própria)</a:t>
            </a:r>
            <a:endParaRPr b="0" lang="pt-BR" sz="3600" spc="-1" strike="noStrike">
              <a:latin typeface="Arial"/>
            </a:endParaRPr>
          </a:p>
        </p:txBody>
      </p:sp>
      <p:grpSp>
        <p:nvGrpSpPr>
          <p:cNvPr id="196" name="Google Shape;117;p18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197" name="Google Shape;118;p18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Google Shape;119;p18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99" name="Google Shape;120;p18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550000" y="521280"/>
            <a:ext cx="1085040" cy="546480"/>
          </a:xfrm>
          <a:prstGeom prst="rect">
            <a:avLst/>
          </a:prstGeom>
          <a:ln w="0">
            <a:noFill/>
          </a:ln>
        </p:spPr>
      </p:pic>
      <p:pic>
        <p:nvPicPr>
          <p:cNvPr id="200" name="Google Shape;121;p18" descr=""/>
          <p:cNvPicPr/>
          <p:nvPr/>
        </p:nvPicPr>
        <p:blipFill>
          <a:blip r:embed="rId2"/>
          <a:stretch/>
        </p:blipFill>
        <p:spPr>
          <a:xfrm>
            <a:off x="503640" y="359640"/>
            <a:ext cx="1067400" cy="10681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01" name="Google Shape;122;p18"/>
          <p:cNvGraphicFramePr/>
          <p:nvPr/>
        </p:nvGraphicFramePr>
        <p:xfrm>
          <a:off x="1078920" y="1609560"/>
          <a:ext cx="7920000" cy="5490360"/>
        </p:xfrm>
        <a:graphic>
          <a:graphicData uri="http://schemas.openxmlformats.org/drawingml/2006/table">
            <a:tbl>
              <a:tblPr/>
              <a:tblGrid>
                <a:gridCol w="7701480"/>
                <a:gridCol w="218880"/>
              </a:tblGrid>
              <a:tr h="5130720">
                <a:tc>
                  <a:txBody>
                    <a:bodyPr anchor="t">
                      <a:noAutofit/>
                    </a:bodyPr>
                    <a:p>
                      <a:pPr marL="72000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 com finalidade diagnóstica     65.735</a:t>
                      </a: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 clínicos………………...……    299.542</a:t>
                      </a: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 cirúrgicos……………………      515</a:t>
                      </a: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Transplante de órgãos ………………………        226</a:t>
                      </a: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Órtese e Prótese……………………………          184</a:t>
                      </a: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i="1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Rede Atenção Especializada Própria…         366.202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72000"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marL="72000" algn="ctr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360000">
                <a:tc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127;p19" descr=""/>
          <p:cNvPicPr/>
          <p:nvPr/>
        </p:nvPicPr>
        <p:blipFill>
          <a:blip r:embed="rId1"/>
          <a:stretch/>
        </p:blipFill>
        <p:spPr>
          <a:xfrm>
            <a:off x="495720" y="432000"/>
            <a:ext cx="1363680" cy="1554480"/>
          </a:xfrm>
          <a:prstGeom prst="rect">
            <a:avLst/>
          </a:prstGeom>
          <a:ln w="0">
            <a:noFill/>
          </a:ln>
        </p:spPr>
      </p:pic>
      <p:pic>
        <p:nvPicPr>
          <p:cNvPr id="203" name="Google Shape;128;p19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7703280" y="737280"/>
            <a:ext cx="2093040" cy="906480"/>
          </a:xfrm>
          <a:prstGeom prst="rect">
            <a:avLst/>
          </a:prstGeom>
          <a:ln w="0">
            <a:noFill/>
          </a:ln>
        </p:spPr>
      </p:pic>
      <p:grpSp>
        <p:nvGrpSpPr>
          <p:cNvPr id="204" name="Google Shape;129;p19"/>
          <p:cNvGrpSpPr/>
          <p:nvPr/>
        </p:nvGrpSpPr>
        <p:grpSpPr>
          <a:xfrm>
            <a:off x="-14760" y="6413040"/>
            <a:ext cx="10067400" cy="1860120"/>
            <a:chOff x="-14760" y="6413040"/>
            <a:chExt cx="10067400" cy="1860120"/>
          </a:xfrm>
        </p:grpSpPr>
        <p:sp>
          <p:nvSpPr>
            <p:cNvPr id="205" name="Google Shape;130;p19"/>
            <p:cNvSpPr/>
            <p:nvPr/>
          </p:nvSpPr>
          <p:spPr>
            <a:xfrm>
              <a:off x="-14760" y="644904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Google Shape;131;p19"/>
            <p:cNvSpPr/>
            <p:nvPr/>
          </p:nvSpPr>
          <p:spPr>
            <a:xfrm>
              <a:off x="-14760" y="641304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7" name="Google Shape;132;p19"/>
          <p:cNvSpPr/>
          <p:nvPr/>
        </p:nvSpPr>
        <p:spPr>
          <a:xfrm>
            <a:off x="1871640" y="403560"/>
            <a:ext cx="5819400" cy="145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600" spc="-1" strike="noStrike">
                <a:solidFill>
                  <a:srgbClr val="000000"/>
                </a:solidFill>
                <a:latin typeface="Arial"/>
                <a:ea typeface="Arial"/>
              </a:rPr>
              <a:t>Produção Ambulatorial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600" spc="-1" strike="noStrike">
                <a:solidFill>
                  <a:srgbClr val="000000"/>
                </a:solidFill>
                <a:latin typeface="Arial"/>
                <a:ea typeface="Arial"/>
              </a:rPr>
              <a:t>Rede Contratada</a:t>
            </a:r>
            <a:endParaRPr b="0" lang="pt-BR" sz="3600" spc="-1" strike="noStrike">
              <a:latin typeface="Arial"/>
            </a:endParaRPr>
          </a:p>
        </p:txBody>
      </p:sp>
      <p:graphicFrame>
        <p:nvGraphicFramePr>
          <p:cNvPr id="208" name="Google Shape;133;p19"/>
          <p:cNvGraphicFramePr/>
          <p:nvPr/>
        </p:nvGraphicFramePr>
        <p:xfrm>
          <a:off x="775800" y="1945080"/>
          <a:ext cx="8527320" cy="3855960"/>
        </p:xfrm>
        <a:graphic>
          <a:graphicData uri="http://schemas.openxmlformats.org/drawingml/2006/table">
            <a:tbl>
              <a:tblPr/>
              <a:tblGrid>
                <a:gridCol w="6354000"/>
                <a:gridCol w="2173680"/>
              </a:tblGrid>
              <a:tr h="995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3800" spc="-1" strike="noStrike" baseline="30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 com finalidade diagnóstica…….</a:t>
                      </a:r>
                      <a:endParaRPr b="0" lang="pt-BR" sz="3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276.889    </a:t>
                      </a:r>
                      <a:endParaRPr b="0" lang="pt-BR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002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 clínicos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3800" spc="-1" strike="noStrike" baseline="30000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   </a:t>
                      </a:r>
                      <a:r>
                        <a:rPr b="0" lang="pt-BR" sz="3800" spc="-1" strike="noStrike" baseline="30000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76.122</a:t>
                      </a:r>
                      <a:endParaRPr b="0" lang="pt-BR" sz="3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729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 cirúrgicos </a:t>
                      </a:r>
                      <a:endParaRPr b="0" lang="pt-BR" sz="2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</a:t>
                      </a: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876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9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Produção Ambulatorial Rede Contratada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</a:t>
                      </a:r>
                      <a:endParaRPr b="0" lang="pt-BR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353.887</a:t>
                      </a:r>
                      <a:endParaRPr b="0" lang="pt-BR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138;p20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210" name="Google Shape;139;p20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Google Shape;140;p20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2" name="Google Shape;141;p20"/>
          <p:cNvSpPr/>
          <p:nvPr/>
        </p:nvSpPr>
        <p:spPr>
          <a:xfrm>
            <a:off x="647640" y="504000"/>
            <a:ext cx="8339040" cy="55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600" spc="-1" strike="noStrike">
                <a:solidFill>
                  <a:srgbClr val="000000"/>
                </a:solidFill>
                <a:latin typeface="Arial"/>
                <a:ea typeface="Arial"/>
              </a:rPr>
              <a:t>Medicina Social</a:t>
            </a:r>
            <a:endParaRPr b="0" lang="pt-BR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Suplementos / Dietas (usuários atendidos) .…….. 2085  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Fraldas (usuários atendidos) ………………...…..        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Fraldas (produtos dispensados – pcte)……….….    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</p:txBody>
      </p:sp>
      <p:pic>
        <p:nvPicPr>
          <p:cNvPr id="213" name="Google Shape;142;p20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071200" y="593280"/>
            <a:ext cx="1509120" cy="762480"/>
          </a:xfrm>
          <a:prstGeom prst="rect">
            <a:avLst/>
          </a:prstGeom>
          <a:ln w="0">
            <a:noFill/>
          </a:ln>
        </p:spPr>
      </p:pic>
      <p:pic>
        <p:nvPicPr>
          <p:cNvPr id="214" name="Google Shape;143;p20" descr=""/>
          <p:cNvPicPr/>
          <p:nvPr/>
        </p:nvPicPr>
        <p:blipFill>
          <a:blip r:embed="rId2"/>
          <a:stretch/>
        </p:blipFill>
        <p:spPr>
          <a:xfrm>
            <a:off x="1007640" y="431640"/>
            <a:ext cx="1355760" cy="135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148;p21" descr=""/>
          <p:cNvPicPr/>
          <p:nvPr/>
        </p:nvPicPr>
        <p:blipFill>
          <a:blip r:embed="rId1"/>
          <a:stretch/>
        </p:blipFill>
        <p:spPr>
          <a:xfrm>
            <a:off x="791640" y="646920"/>
            <a:ext cx="1355760" cy="1356840"/>
          </a:xfrm>
          <a:prstGeom prst="rect">
            <a:avLst/>
          </a:prstGeom>
          <a:ln w="0">
            <a:noFill/>
          </a:ln>
        </p:spPr>
      </p:pic>
      <p:pic>
        <p:nvPicPr>
          <p:cNvPr id="216" name="Google Shape;149;p21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7981920" y="1008000"/>
            <a:ext cx="1509120" cy="762480"/>
          </a:xfrm>
          <a:prstGeom prst="rect">
            <a:avLst/>
          </a:prstGeom>
          <a:ln w="0">
            <a:noFill/>
          </a:ln>
        </p:spPr>
      </p:pic>
      <p:sp>
        <p:nvSpPr>
          <p:cNvPr id="217" name="Google Shape;150;p21"/>
          <p:cNvSpPr/>
          <p:nvPr/>
        </p:nvSpPr>
        <p:spPr>
          <a:xfrm>
            <a:off x="2591640" y="1080000"/>
            <a:ext cx="4955400" cy="7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SENTENÇAS JUDICIAIS</a:t>
            </a:r>
            <a:endParaRPr b="0" lang="pt-BR" sz="3200" spc="-1" strike="noStrike">
              <a:latin typeface="Arial"/>
            </a:endParaRPr>
          </a:p>
        </p:txBody>
      </p:sp>
      <p:graphicFrame>
        <p:nvGraphicFramePr>
          <p:cNvPr id="218" name="Google Shape;151;p21"/>
          <p:cNvGraphicFramePr/>
          <p:nvPr/>
        </p:nvGraphicFramePr>
        <p:xfrm>
          <a:off x="852480" y="2855160"/>
          <a:ext cx="8349480" cy="2741760"/>
        </p:xfrm>
        <a:graphic>
          <a:graphicData uri="http://schemas.openxmlformats.org/drawingml/2006/table">
            <a:tbl>
              <a:tblPr/>
              <a:tblGrid>
                <a:gridCol w="6084000"/>
                <a:gridCol w="2265840"/>
              </a:tblGrid>
              <a:tr h="13708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Sentenças Judiciais – processos novos</a:t>
                      </a:r>
                      <a:endParaRPr b="0" lang="pt-BR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12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156;p22" descr=""/>
          <p:cNvPicPr/>
          <p:nvPr/>
        </p:nvPicPr>
        <p:blipFill>
          <a:blip r:embed="rId1"/>
          <a:stretch/>
        </p:blipFill>
        <p:spPr>
          <a:xfrm>
            <a:off x="575640" y="574920"/>
            <a:ext cx="1355760" cy="1356840"/>
          </a:xfrm>
          <a:prstGeom prst="rect">
            <a:avLst/>
          </a:prstGeom>
          <a:ln w="0">
            <a:noFill/>
          </a:ln>
        </p:spPr>
      </p:pic>
      <p:pic>
        <p:nvPicPr>
          <p:cNvPr id="220" name="Google Shape;157;p22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7919280" y="809280"/>
            <a:ext cx="1509120" cy="762480"/>
          </a:xfrm>
          <a:prstGeom prst="rect">
            <a:avLst/>
          </a:prstGeom>
          <a:ln w="0">
            <a:noFill/>
          </a:ln>
        </p:spPr>
      </p:pic>
      <p:grpSp>
        <p:nvGrpSpPr>
          <p:cNvPr id="221" name="Google Shape;158;p22"/>
          <p:cNvGrpSpPr/>
          <p:nvPr/>
        </p:nvGrpSpPr>
        <p:grpSpPr>
          <a:xfrm>
            <a:off x="360" y="6403680"/>
            <a:ext cx="10067400" cy="1860120"/>
            <a:chOff x="360" y="6403680"/>
            <a:chExt cx="10067400" cy="1860120"/>
          </a:xfrm>
        </p:grpSpPr>
        <p:sp>
          <p:nvSpPr>
            <p:cNvPr id="222" name="Google Shape;159;p22"/>
            <p:cNvSpPr/>
            <p:nvPr/>
          </p:nvSpPr>
          <p:spPr>
            <a:xfrm>
              <a:off x="360" y="6439680"/>
              <a:ext cx="10067040" cy="110808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Google Shape;160;p22"/>
            <p:cNvSpPr/>
            <p:nvPr/>
          </p:nvSpPr>
          <p:spPr>
            <a:xfrm>
              <a:off x="360" y="6403680"/>
              <a:ext cx="10067400" cy="186012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4" name="Google Shape;161;p22"/>
          <p:cNvSpPr/>
          <p:nvPr/>
        </p:nvSpPr>
        <p:spPr>
          <a:xfrm>
            <a:off x="1918800" y="851400"/>
            <a:ext cx="5988240" cy="82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CEREST</a:t>
            </a: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CENTRO DE  REFERÊNCIA À SAÚDE DO TRABALHADOR </a:t>
            </a:r>
            <a:endParaRPr b="0" lang="pt-BR" sz="2600" spc="-1" strike="noStrike">
              <a:latin typeface="Arial"/>
            </a:endParaRPr>
          </a:p>
        </p:txBody>
      </p:sp>
      <p:graphicFrame>
        <p:nvGraphicFramePr>
          <p:cNvPr id="225" name="Google Shape;162;p22"/>
          <p:cNvGraphicFramePr/>
          <p:nvPr/>
        </p:nvGraphicFramePr>
        <p:xfrm>
          <a:off x="567720" y="2560320"/>
          <a:ext cx="8942760" cy="4053600"/>
        </p:xfrm>
        <a:graphic>
          <a:graphicData uri="http://schemas.openxmlformats.org/drawingml/2006/table">
            <a:tbl>
              <a:tblPr/>
              <a:tblGrid>
                <a:gridCol w="5162760"/>
                <a:gridCol w="3780360"/>
              </a:tblGrid>
              <a:tr h="5594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ATIVIDADES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QUANTIDADE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640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Notificações SINAN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338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640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Empresas atendidas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Sessões de psicoterapia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52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676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Consultas médicas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117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563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Fisioterapia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750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65760"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Audiometria tonal/vocal e Imitaciometria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Application>LibreOffice/7.3.7.2$Windows_X86_64 LibreOffice_project/e114eadc50a9ff8d8c8a0567d6da8f454beeb84f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cp:lastPrinted>2023-07-05T07:53:54Z</cp:lastPrinted>
  <dcterms:modified xsi:type="dcterms:W3CDTF">2024-04-10T09:10:48Z</dcterms:modified>
  <cp:revision>92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